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notesSlides/notesSlide1.xml" ContentType="application/vnd.openxmlformats-officedocument.presentationml.notesSlide+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8" r:id="rId4"/>
  </p:sldMasterIdLst>
  <p:notesMasterIdLst>
    <p:notesMasterId r:id="rId28"/>
  </p:notesMasterIdLst>
  <p:handoutMasterIdLst>
    <p:handoutMasterId r:id="rId29"/>
  </p:handoutMasterIdLst>
  <p:sldIdLst>
    <p:sldId id="343" r:id="rId5"/>
    <p:sldId id="263" r:id="rId6"/>
    <p:sldId id="330" r:id="rId7"/>
    <p:sldId id="344" r:id="rId8"/>
    <p:sldId id="322" r:id="rId9"/>
    <p:sldId id="332" r:id="rId10"/>
    <p:sldId id="333" r:id="rId11"/>
    <p:sldId id="323" r:id="rId12"/>
    <p:sldId id="334" r:id="rId13"/>
    <p:sldId id="335" r:id="rId14"/>
    <p:sldId id="336" r:id="rId15"/>
    <p:sldId id="324" r:id="rId16"/>
    <p:sldId id="337" r:id="rId17"/>
    <p:sldId id="325" r:id="rId18"/>
    <p:sldId id="338" r:id="rId19"/>
    <p:sldId id="327" r:id="rId20"/>
    <p:sldId id="328" r:id="rId21"/>
    <p:sldId id="339" r:id="rId22"/>
    <p:sldId id="329" r:id="rId23"/>
    <p:sldId id="345" r:id="rId24"/>
    <p:sldId id="340" r:id="rId25"/>
    <p:sldId id="341" r:id="rId26"/>
    <p:sldId id="342"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85A571E-215F-B39B-C6E5-738881FD8925}" name="Patricia Keays" initials="PK" userId="S::patricia.keays@un.org::c6196559-bdbb-4a86-a5b7-05eec1c8f113" providerId="AD"/>
  <p188:author id="{BB9269A0-4C78-3728-56BB-2F6D64562D7B}" name="Patricia Keays" initials="PK" userId="af1ba9049954c777" providerId="Windows Live"/>
  <p188:author id="{47A807C1-D396-40A4-7499-EFFAAF56E34D}" name="Brian Connolly" initials="BC" userId="Brian Connolly"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37DC9"/>
    <a:srgbClr val="799AD5"/>
    <a:srgbClr val="A2B9E2"/>
    <a:srgbClr val="0055A5"/>
    <a:srgbClr val="0556A6"/>
    <a:srgbClr val="0077C0"/>
    <a:srgbClr val="53813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1801" autoAdjust="0"/>
  </p:normalViewPr>
  <p:slideViewPr>
    <p:cSldViewPr snapToGrid="0">
      <p:cViewPr varScale="1">
        <p:scale>
          <a:sx n="70" d="100"/>
          <a:sy n="70" d="100"/>
        </p:scale>
        <p:origin x="1066" y="53"/>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D88C845-7246-407D-1934-022F03AF6E0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978334A9-F3EB-EC20-1CD2-715473F7AAF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F0FBF99-D6BD-4A5B-8804-F0ABF2AAEA87}" type="datetimeFigureOut">
              <a:rPr lang="en-US" smtClean="0"/>
              <a:t>11/2/2025</a:t>
            </a:fld>
            <a:endParaRPr lang="en-US" dirty="0"/>
          </a:p>
        </p:txBody>
      </p:sp>
      <p:sp>
        <p:nvSpPr>
          <p:cNvPr id="4" name="Footer Placeholder 3">
            <a:extLst>
              <a:ext uri="{FF2B5EF4-FFF2-40B4-BE49-F238E27FC236}">
                <a16:creationId xmlns:a16="http://schemas.microsoft.com/office/drawing/2014/main" id="{1BDEE8B0-D768-BCCD-5FC1-3808A235EFD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Tree>
    <p:extLst>
      <p:ext uri="{BB962C8B-B14F-4D97-AF65-F5344CB8AC3E}">
        <p14:creationId xmlns:p14="http://schemas.microsoft.com/office/powerpoint/2010/main" val="22455007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3BFF80-FAEE-440E-826B-5CC2D2B31D0E}" type="datetimeFigureOut">
              <a:rPr lang="en-US" smtClean="0"/>
              <a:t>11/2/2025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CF97C7-2C0D-4DC0-92D4-71B42A9A9F32}" type="slidenum">
              <a:rPr lang="en-US" smtClean="0"/>
              <a:t>‹#›</a:t>
            </a:fld>
            <a:endParaRPr lang="en-US" dirty="0"/>
          </a:p>
        </p:txBody>
      </p:sp>
    </p:spTree>
    <p:extLst>
      <p:ext uri="{BB962C8B-B14F-4D97-AF65-F5344CB8AC3E}">
        <p14:creationId xmlns:p14="http://schemas.microsoft.com/office/powerpoint/2010/main" val="27232956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8CF97C7-2C0D-4DC0-92D4-71B42A9A9F32}" type="slidenum">
              <a:rPr lang="en-US" smtClean="0"/>
              <a:t>15</a:t>
            </a:fld>
            <a:endParaRPr lang="en-US" dirty="0"/>
          </a:p>
        </p:txBody>
      </p:sp>
    </p:spTree>
    <p:extLst>
      <p:ext uri="{BB962C8B-B14F-4D97-AF65-F5344CB8AC3E}">
        <p14:creationId xmlns:p14="http://schemas.microsoft.com/office/powerpoint/2010/main" val="18935107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83656314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84E87CA-1A64-2644-7E72-40D785CA9F96}"/>
              </a:ext>
            </a:extLst>
          </p:cNvPr>
          <p:cNvSpPr txBox="1">
            <a:spLocks/>
          </p:cNvSpPr>
          <p:nvPr userDrawn="1"/>
        </p:nvSpPr>
        <p:spPr>
          <a:xfrm>
            <a:off x="838200" y="304005"/>
            <a:ext cx="10058400" cy="72390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b="1" kern="1200">
                <a:solidFill>
                  <a:schemeClr val="tx1"/>
                </a:solidFill>
                <a:latin typeface="+mj-lt"/>
                <a:ea typeface="+mj-ea"/>
                <a:cs typeface="+mj-cs"/>
              </a:defRPr>
            </a:lvl1pPr>
          </a:lstStyle>
          <a:p>
            <a:pPr algn="l"/>
            <a:endParaRPr lang="en-US" sz="4000" dirty="0"/>
          </a:p>
        </p:txBody>
      </p:sp>
      <p:pic>
        <p:nvPicPr>
          <p:cNvPr id="2" name="Picture 1" descr="A black background with a black square&#10;&#10;Description automatically generated with medium confidence">
            <a:extLst>
              <a:ext uri="{FF2B5EF4-FFF2-40B4-BE49-F238E27FC236}">
                <a16:creationId xmlns:a16="http://schemas.microsoft.com/office/drawing/2014/main" id="{5CC0A2E1-788A-7D87-D097-ECB5D9F9A5C4}"/>
              </a:ext>
            </a:extLst>
          </p:cNvPr>
          <p:cNvPicPr>
            <a:picLocks noChangeAspect="1" noChangeArrowheads="1"/>
          </p:cNvPicPr>
          <p:nvPr userDrawn="1"/>
        </p:nvPicPr>
        <p:blipFill>
          <a:blip r:embed="rId3">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10818451" y="125955"/>
            <a:ext cx="632813" cy="540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36BC607E-3F9F-6B83-348D-98E8E48D2D78}"/>
              </a:ext>
            </a:extLst>
          </p:cNvPr>
          <p:cNvSpPr txBox="1"/>
          <p:nvPr userDrawn="1"/>
        </p:nvSpPr>
        <p:spPr>
          <a:xfrm>
            <a:off x="838200" y="257455"/>
            <a:ext cx="9980251" cy="261610"/>
          </a:xfrm>
          <a:prstGeom prst="rect">
            <a:avLst/>
          </a:prstGeom>
          <a:noFill/>
        </p:spPr>
        <p:txBody>
          <a:bodyPr wrap="square" rtlCol="0">
            <a:spAutoFit/>
          </a:bodyPr>
          <a:lstStyle/>
          <a:p>
            <a:pPr algn="r"/>
            <a:r>
              <a:rPr lang="fr-FR" sz="1100" b="1" noProof="0" dirty="0">
                <a:solidFill>
                  <a:schemeClr val="bg1">
                    <a:lumMod val="65000"/>
                  </a:schemeClr>
                </a:solidFill>
                <a:latin typeface="Verdana" panose="020B0604030504040204" pitchFamily="34" charset="0"/>
                <a:ea typeface="Verdana" panose="020B0604030504040204" pitchFamily="34" charset="0"/>
              </a:rPr>
              <a:t>2.8 Climat, paix et sécurité</a:t>
            </a:r>
          </a:p>
        </p:txBody>
      </p:sp>
      <p:sp>
        <p:nvSpPr>
          <p:cNvPr id="5" name="Footer Placeholder 4">
            <a:extLst>
              <a:ext uri="{FF2B5EF4-FFF2-40B4-BE49-F238E27FC236}">
                <a16:creationId xmlns:a16="http://schemas.microsoft.com/office/drawing/2014/main" id="{9BD407E2-1290-A793-1768-E617026625BC}"/>
              </a:ext>
            </a:extLst>
          </p:cNvPr>
          <p:cNvSpPr txBox="1">
            <a:spLocks/>
          </p:cNvSpPr>
          <p:nvPr userDrawn="1"/>
        </p:nvSpPr>
        <p:spPr>
          <a:xfrm>
            <a:off x="838201" y="6444045"/>
            <a:ext cx="10613064" cy="288000"/>
          </a:xfrm>
          <a:prstGeom prst="rect">
            <a:avLst/>
          </a:prstGeom>
        </p:spPr>
        <p:txBody>
          <a:bodyPr vert="horz" lIns="91440" tIns="45720" rIns="91440" bIns="45720" rtlCol="0" anchor="ctr"/>
          <a:lstStyle>
            <a:defPPr>
              <a:defRPr lang="en-US"/>
            </a:defPPr>
            <a:lvl1pPr marL="0" algn="l" defTabSz="914400" rtl="0" eaLnBrk="1" latinLnBrk="0" hangingPunct="1">
              <a:defRPr sz="1100" b="1" kern="1200">
                <a:solidFill>
                  <a:schemeClr val="tx1"/>
                </a:solidFill>
                <a:latin typeface="Verdana" panose="020B0604030504040204" pitchFamily="34" charset="0"/>
                <a:ea typeface="Verdana" panose="020B0604030504040204"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fr-FR" sz="1100" noProof="0" dirty="0">
                <a:solidFill>
                  <a:schemeClr val="bg1">
                    <a:lumMod val="65000"/>
                  </a:schemeClr>
                </a:solidFill>
              </a:rPr>
              <a:t>MFBPD de l’ONU 2025									 Diapositive </a:t>
            </a:r>
            <a:fld id="{60323EB4-2EFA-49D3-81CD-1A9035A87ED7}" type="slidenum">
              <a:rPr lang="fr-FR" sz="1100" noProof="0" smtClean="0">
                <a:solidFill>
                  <a:schemeClr val="bg1">
                    <a:lumMod val="65000"/>
                  </a:schemeClr>
                </a:solidFill>
              </a:rPr>
              <a:pPr marL="0" marR="0" lvl="0" indent="0" algn="r" defTabSz="914400" rtl="0" eaLnBrk="1" fontAlgn="auto" latinLnBrk="0" hangingPunct="1">
                <a:lnSpc>
                  <a:spcPct val="100000"/>
                </a:lnSpc>
                <a:spcBef>
                  <a:spcPts val="0"/>
                </a:spcBef>
                <a:spcAft>
                  <a:spcPts val="0"/>
                </a:spcAft>
                <a:buClrTx/>
                <a:buSzTx/>
                <a:buFontTx/>
                <a:buNone/>
                <a:tabLst/>
                <a:defRPr/>
              </a:pPr>
              <a:t>‹#›</a:t>
            </a:fld>
            <a:endParaRPr lang="fr-FR" sz="1100" noProof="0" dirty="0">
              <a:solidFill>
                <a:schemeClr val="bg1">
                  <a:lumMod val="65000"/>
                </a:schemeClr>
              </a:solidFill>
            </a:endParaRPr>
          </a:p>
        </p:txBody>
      </p:sp>
    </p:spTree>
    <p:extLst>
      <p:ext uri="{BB962C8B-B14F-4D97-AF65-F5344CB8AC3E}">
        <p14:creationId xmlns:p14="http://schemas.microsoft.com/office/powerpoint/2010/main" val="4131813110"/>
      </p:ext>
    </p:extLst>
  </p:cSld>
  <p:clrMap bg1="lt1" tx1="dk1" bg2="lt2" tx2="dk2" accent1="accent1" accent2="accent2" accent3="accent3" accent4="accent4" accent5="accent5" accent6="accent6" hlink="hlink" folHlink="folHlink"/>
  <p:sldLayoutIdLst>
    <p:sldLayoutId id="2147483649" r:id="rId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7.xml"/><Relationship Id="rId1" Type="http://schemas.openxmlformats.org/officeDocument/2006/relationships/tags" Target="../tags/tag16.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9.xml"/><Relationship Id="rId1" Type="http://schemas.openxmlformats.org/officeDocument/2006/relationships/tags" Target="../tags/tag18.xml"/></Relationships>
</file>

<file path=ppt/slides/_rels/slide12.xml.rels><?xml version="1.0" encoding="UTF-8" standalone="yes"?>
<Relationships xmlns="http://schemas.openxmlformats.org/package/2006/relationships"><Relationship Id="rId8" Type="http://schemas.openxmlformats.org/officeDocument/2006/relationships/tags" Target="../tags/tag27.xml"/><Relationship Id="rId3" Type="http://schemas.openxmlformats.org/officeDocument/2006/relationships/tags" Target="../tags/tag22.xml"/><Relationship Id="rId7" Type="http://schemas.openxmlformats.org/officeDocument/2006/relationships/tags" Target="../tags/tag26.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tags" Target="../tags/tag25.xml"/><Relationship Id="rId5" Type="http://schemas.openxmlformats.org/officeDocument/2006/relationships/tags" Target="../tags/tag24.xml"/><Relationship Id="rId10" Type="http://schemas.openxmlformats.org/officeDocument/2006/relationships/slideLayout" Target="../slideLayouts/slideLayout1.xml"/><Relationship Id="rId4" Type="http://schemas.openxmlformats.org/officeDocument/2006/relationships/tags" Target="../tags/tag23.xml"/><Relationship Id="rId9" Type="http://schemas.openxmlformats.org/officeDocument/2006/relationships/tags" Target="../tags/tag28.xml"/></Relationships>
</file>

<file path=ppt/slides/_rels/slide13.xml.rels><?xml version="1.0" encoding="UTF-8" standalone="yes"?>
<Relationships xmlns="http://schemas.openxmlformats.org/package/2006/relationships"><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 Id="rId6" Type="http://schemas.microsoft.com/office/2007/relationships/hdphoto" Target="../media/hdphoto2.wdp"/><Relationship Id="rId5" Type="http://schemas.openxmlformats.org/officeDocument/2006/relationships/image" Target="../media/image3.png"/><Relationship Id="rId4"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 Id="rId5" Type="http://schemas.openxmlformats.org/officeDocument/2006/relationships/slideLayout" Target="../slideLayouts/slideLayout1.xml"/><Relationship Id="rId4" Type="http://schemas.openxmlformats.org/officeDocument/2006/relationships/tags" Target="../tags/tag35.xml"/></Relationships>
</file>

<file path=ppt/slides/_rels/slide15.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4"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tags" Target="../tags/tag41.xml"/><Relationship Id="rId7" Type="http://schemas.microsoft.com/office/2007/relationships/hdphoto" Target="../media/hdphoto3.wdp"/><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image" Target="../media/image4.pn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tags" Target="../tags/tag42.xml"/><Relationship Id="rId6" Type="http://schemas.microsoft.com/office/2007/relationships/hdphoto" Target="../media/hdphoto4.wdp"/><Relationship Id="rId5" Type="http://schemas.openxmlformats.org/officeDocument/2006/relationships/image" Target="../media/image5.png"/><Relationship Id="rId4"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6.xml"/><Relationship Id="rId1" Type="http://schemas.openxmlformats.org/officeDocument/2006/relationships/tags" Target="../tags/tag45.xml"/></Relationships>
</file>

<file path=ppt/slides/_rels/slide19.xml.rels><?xml version="1.0" encoding="UTF-8" standalone="yes"?>
<Relationships xmlns="http://schemas.openxmlformats.org/package/2006/relationships"><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tags" Target="../tags/tag47.xml"/><Relationship Id="rId6" Type="http://schemas.microsoft.com/office/2007/relationships/hdphoto" Target="../media/hdphoto5.wdp"/><Relationship Id="rId5" Type="http://schemas.openxmlformats.org/officeDocument/2006/relationships/image" Target="../media/image6.png"/><Relationship Id="rId4"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0.xml"/></Relationships>
</file>

<file path=ppt/slides/_rels/slide21.xml.rels><?xml version="1.0" encoding="UTF-8" standalone="yes"?>
<Relationships xmlns="http://schemas.openxmlformats.org/package/2006/relationships"><Relationship Id="rId3" Type="http://schemas.openxmlformats.org/officeDocument/2006/relationships/video" Target="../media/media1.mp4"/><Relationship Id="rId2" Type="http://schemas.microsoft.com/office/2007/relationships/media" Target="../media/media1.mp4"/><Relationship Id="rId1" Type="http://schemas.openxmlformats.org/officeDocument/2006/relationships/tags" Target="../tags/tag51.xml"/><Relationship Id="rId6" Type="http://schemas.openxmlformats.org/officeDocument/2006/relationships/image" Target="../media/image7.png"/><Relationship Id="rId5" Type="http://schemas.openxmlformats.org/officeDocument/2006/relationships/slideLayout" Target="../slideLayouts/slideLayout1.xml"/><Relationship Id="rId4" Type="http://schemas.openxmlformats.org/officeDocument/2006/relationships/tags" Target="../tags/tag52.xml"/></Relationships>
</file>

<file path=ppt/slides/_rels/slide22.xml.rels><?xml version="1.0" encoding="UTF-8" standalone="yes"?>
<Relationships xmlns="http://schemas.openxmlformats.org/package/2006/relationships"><Relationship Id="rId3" Type="http://schemas.openxmlformats.org/officeDocument/2006/relationships/video" Target="../media/media2.mp4"/><Relationship Id="rId2" Type="http://schemas.microsoft.com/office/2007/relationships/media" Target="../media/media2.mp4"/><Relationship Id="rId1" Type="http://schemas.openxmlformats.org/officeDocument/2006/relationships/tags" Target="../tags/tag53.xml"/><Relationship Id="rId6" Type="http://schemas.openxmlformats.org/officeDocument/2006/relationships/image" Target="../media/image8.png"/><Relationship Id="rId5" Type="http://schemas.openxmlformats.org/officeDocument/2006/relationships/slideLayout" Target="../slideLayouts/slideLayout1.xml"/><Relationship Id="rId4" Type="http://schemas.openxmlformats.org/officeDocument/2006/relationships/tags" Target="../tags/tag54.xml"/></Relationships>
</file>

<file path=ppt/slides/_rels/slide23.xml.rels><?xml version="1.0" encoding="UTF-8" standalone="yes"?>
<Relationships xmlns="http://schemas.openxmlformats.org/package/2006/relationships"><Relationship Id="rId3" Type="http://schemas.openxmlformats.org/officeDocument/2006/relationships/video" Target="../media/media3.mp4"/><Relationship Id="rId2" Type="http://schemas.microsoft.com/office/2007/relationships/media" Target="../media/media3.mp4"/><Relationship Id="rId1" Type="http://schemas.openxmlformats.org/officeDocument/2006/relationships/tags" Target="../tags/tag55.xml"/><Relationship Id="rId6" Type="http://schemas.openxmlformats.org/officeDocument/2006/relationships/image" Target="../media/image9.png"/><Relationship Id="rId5" Type="http://schemas.openxmlformats.org/officeDocument/2006/relationships/slideLayout" Target="../slideLayouts/slideLayout1.xml"/><Relationship Id="rId4" Type="http://schemas.openxmlformats.org/officeDocument/2006/relationships/tags" Target="../tags/tag56.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xml"/><Relationship Id="rId1" Type="http://schemas.openxmlformats.org/officeDocument/2006/relationships/tags" Target="../tags/tag10.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3.xml"/><Relationship Id="rId1" Type="http://schemas.openxmlformats.org/officeDocument/2006/relationships/tags" Target="../tags/tag1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5.xml"/><Relationship Id="rId1" Type="http://schemas.openxmlformats.org/officeDocument/2006/relationships/tags" Target="../tags/tag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53481C5-FA5F-3460-9A1B-99121DFF4ED3}"/>
              </a:ext>
            </a:extLst>
          </p:cNvPr>
          <p:cNvSpPr txBox="1"/>
          <p:nvPr>
            <p:custDataLst>
              <p:tags r:id="rId1"/>
            </p:custDataLst>
          </p:nvPr>
        </p:nvSpPr>
        <p:spPr>
          <a:xfrm>
            <a:off x="1524000" y="2551837"/>
            <a:ext cx="9144000" cy="1754326"/>
          </a:xfrm>
          <a:prstGeom prst="rect">
            <a:avLst/>
          </a:prstGeom>
          <a:noFill/>
        </p:spPr>
        <p:txBody>
          <a:bodyPr wrap="square" anchor="ctr">
            <a:spAutoFit/>
          </a:bodyPr>
          <a:lstStyle/>
          <a:p>
            <a:pPr marL="0" marR="0" algn="ctr">
              <a:spcBef>
                <a:spcPts val="600"/>
              </a:spcBef>
              <a:spcAft>
                <a:spcPts val="600"/>
              </a:spcAft>
            </a:pPr>
            <a:r>
              <a:rPr lang="fr-FR" sz="5400" b="1" dirty="0">
                <a:solidFill>
                  <a:srgbClr val="0055A5"/>
                </a:solidFill>
                <a:latin typeface="Verdana" panose="020B0604030504040204" pitchFamily="34" charset="0"/>
                <a:ea typeface="Verdana" panose="020B0604030504040204" pitchFamily="34" charset="0"/>
                <a:cs typeface="Aptos" panose="020B0004020202020204" pitchFamily="34" charset="0"/>
              </a:rPr>
              <a:t>2.8 Climat, paix et sécurité</a:t>
            </a:r>
          </a:p>
        </p:txBody>
      </p:sp>
    </p:spTree>
    <p:extLst>
      <p:ext uri="{BB962C8B-B14F-4D97-AF65-F5344CB8AC3E}">
        <p14:creationId xmlns:p14="http://schemas.microsoft.com/office/powerpoint/2010/main" val="42596204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D193D9E-191B-CD23-CEB2-4C37F582E47B}"/>
              </a:ext>
            </a:extLst>
          </p:cNvPr>
          <p:cNvSpPr txBox="1"/>
          <p:nvPr>
            <p:custDataLst>
              <p:tags r:id="rId1"/>
            </p:custDataLst>
          </p:nvPr>
        </p:nvSpPr>
        <p:spPr>
          <a:xfrm>
            <a:off x="1245108"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Principaux effets du changement climatique</a:t>
            </a:r>
          </a:p>
        </p:txBody>
      </p:sp>
      <p:graphicFrame>
        <p:nvGraphicFramePr>
          <p:cNvPr id="8" name="Table 7">
            <a:extLst>
              <a:ext uri="{FF2B5EF4-FFF2-40B4-BE49-F238E27FC236}">
                <a16:creationId xmlns:a16="http://schemas.microsoft.com/office/drawing/2014/main" id="{C8B31743-F422-EDE6-593E-E8DBE7ECE9B8}"/>
              </a:ext>
            </a:extLst>
          </p:cNvPr>
          <p:cNvGraphicFramePr>
            <a:graphicFrameLocks noGrp="1"/>
          </p:cNvGraphicFramePr>
          <p:nvPr>
            <p:custDataLst>
              <p:tags r:id="rId2"/>
            </p:custDataLst>
            <p:extLst>
              <p:ext uri="{D42A27DB-BD31-4B8C-83A1-F6EECF244321}">
                <p14:modId xmlns:p14="http://schemas.microsoft.com/office/powerpoint/2010/main" val="1161086832"/>
              </p:ext>
            </p:extLst>
          </p:nvPr>
        </p:nvGraphicFramePr>
        <p:xfrm>
          <a:off x="1186542" y="1316250"/>
          <a:ext cx="9818914" cy="4815840"/>
        </p:xfrm>
        <a:graphic>
          <a:graphicData uri="http://schemas.openxmlformats.org/drawingml/2006/table">
            <a:tbl>
              <a:tblPr firstRow="1" bandRow="1">
                <a:tableStyleId>{5C22544A-7EE6-4342-B048-85BDC9FD1C3A}</a:tableStyleId>
              </a:tblPr>
              <a:tblGrid>
                <a:gridCol w="9818914">
                  <a:extLst>
                    <a:ext uri="{9D8B030D-6E8A-4147-A177-3AD203B41FA5}">
                      <a16:colId xmlns:a16="http://schemas.microsoft.com/office/drawing/2014/main" val="2229217600"/>
                    </a:ext>
                  </a:extLst>
                </a:gridCol>
              </a:tblGrid>
              <a:tr h="1245235">
                <a:tc>
                  <a:txBody>
                    <a:bodyPr/>
                    <a:lstStyle/>
                    <a:p>
                      <a:pPr marL="0" lvl="0" indent="0">
                        <a:spcBef>
                          <a:spcPts val="600"/>
                        </a:spcBef>
                        <a:spcAft>
                          <a:spcPts val="600"/>
                        </a:spcAft>
                        <a:buFont typeface="Arial" panose="020B0604020202020204" pitchFamily="34" charset="0"/>
                        <a:buNone/>
                      </a:pPr>
                      <a:r>
                        <a:rPr lang="fr-FR" sz="2000" b="1" dirty="0">
                          <a:solidFill>
                            <a:schemeClr val="tx1"/>
                          </a:solidFill>
                          <a:effectLst/>
                          <a:latin typeface="Verdana" panose="020B0604030504040204" pitchFamily="34" charset="0"/>
                          <a:ea typeface="Verdana" panose="020B0604030504040204" pitchFamily="34" charset="0"/>
                          <a:cs typeface="+mn-cs"/>
                        </a:rPr>
                        <a:t>Moyen-Orient et Afrique du Nord (région MENA)</a:t>
                      </a:r>
                    </a:p>
                    <a:p>
                      <a:pPr marL="342900" lvl="0" indent="-342900">
                        <a:spcBef>
                          <a:spcPts val="600"/>
                        </a:spcBef>
                        <a:spcAft>
                          <a:spcPts val="600"/>
                        </a:spcAft>
                        <a:buFont typeface="Arial" panose="020B0604020202020204" pitchFamily="34" charset="0"/>
                        <a:buChar char="•"/>
                      </a:pPr>
                      <a:r>
                        <a:rPr lang="fr-FR" sz="2000" b="0" dirty="0">
                          <a:solidFill>
                            <a:schemeClr val="tx1"/>
                          </a:solidFill>
                          <a:effectLst/>
                          <a:latin typeface="Verdana" panose="020B0604030504040204" pitchFamily="34" charset="0"/>
                          <a:ea typeface="Verdana" panose="020B0604030504040204" pitchFamily="34" charset="0"/>
                          <a:cs typeface="+mn-cs"/>
                        </a:rPr>
                        <a:t>Certaines régions connaissent des années de sécheresse</a:t>
                      </a:r>
                    </a:p>
                    <a:p>
                      <a:pPr marL="342900" lvl="0" indent="-342900">
                        <a:spcBef>
                          <a:spcPts val="600"/>
                        </a:spcBef>
                        <a:spcAft>
                          <a:spcPts val="600"/>
                        </a:spcAft>
                        <a:buFont typeface="Arial" panose="020B0604020202020204" pitchFamily="34" charset="0"/>
                        <a:buChar char="•"/>
                      </a:pPr>
                      <a:r>
                        <a:rPr lang="fr-FR" sz="2000" b="0" dirty="0">
                          <a:solidFill>
                            <a:schemeClr val="tx1"/>
                          </a:solidFill>
                          <a:effectLst/>
                          <a:latin typeface="Verdana" panose="020B0604030504040204" pitchFamily="34" charset="0"/>
                          <a:ea typeface="Verdana" panose="020B0604030504040204" pitchFamily="34" charset="0"/>
                          <a:cs typeface="+mn-cs"/>
                        </a:rPr>
                        <a:t>La quantité d’eau disponible par personne pourrait diminuer de 50 % d’ici à 2050</a:t>
                      </a:r>
                    </a:p>
                    <a:p>
                      <a:pPr marL="342900" lvl="0" indent="-342900">
                        <a:spcBef>
                          <a:spcPts val="600"/>
                        </a:spcBef>
                        <a:spcAft>
                          <a:spcPts val="600"/>
                        </a:spcAft>
                        <a:buFont typeface="Arial" panose="020B0604020202020204" pitchFamily="34" charset="0"/>
                        <a:buChar char="•"/>
                      </a:pPr>
                      <a:r>
                        <a:rPr lang="fr-FR" sz="2000" b="0" dirty="0">
                          <a:solidFill>
                            <a:schemeClr val="tx1"/>
                          </a:solidFill>
                          <a:effectLst/>
                          <a:latin typeface="Verdana" panose="020B0604030504040204" pitchFamily="34" charset="0"/>
                          <a:ea typeface="Verdana" panose="020B0604030504040204" pitchFamily="34" charset="0"/>
                          <a:cs typeface="+mn-cs"/>
                        </a:rPr>
                        <a:t>Les vagues de chaleur entraînent des invasions de criquets et des maladies animales</a:t>
                      </a:r>
                    </a:p>
                    <a:p>
                      <a:pPr marL="0" lvl="0" indent="0" algn="l" rtl="0">
                        <a:spcBef>
                          <a:spcPts val="600"/>
                        </a:spcBef>
                        <a:spcAft>
                          <a:spcPts val="600"/>
                        </a:spcAft>
                        <a:buFont typeface="Arial" panose="020B0604020202020204" pitchFamily="34" charset="0"/>
                        <a:buNone/>
                      </a:pPr>
                      <a:endParaRPr lang="en-GB" sz="2000" b="0" kern="1200" dirty="0">
                        <a:solidFill>
                          <a:schemeClr val="tx1"/>
                        </a:solidFill>
                        <a:effectLst/>
                        <a:latin typeface="Verdana" panose="020B0604030504040204" pitchFamily="34" charset="0"/>
                        <a:ea typeface="Verdana" panose="020B0604030504040204" pitchFamily="34" charset="0"/>
                        <a:cs typeface="+mn-cs"/>
                      </a:endParaRPr>
                    </a:p>
                    <a:p>
                      <a:pPr marL="0" lvl="0" indent="0">
                        <a:spcBef>
                          <a:spcPts val="600"/>
                        </a:spcBef>
                        <a:spcAft>
                          <a:spcPts val="600"/>
                        </a:spcAft>
                        <a:buFont typeface="Arial" panose="020B0604020202020204" pitchFamily="34" charset="0"/>
                        <a:buNone/>
                      </a:pPr>
                      <a:r>
                        <a:rPr lang="fr-FR" sz="2000" b="1" dirty="0">
                          <a:solidFill>
                            <a:schemeClr val="tx1"/>
                          </a:solidFill>
                          <a:effectLst/>
                          <a:latin typeface="Verdana" panose="020B0604030504040204" pitchFamily="34" charset="0"/>
                          <a:ea typeface="Verdana" panose="020B0604030504040204" pitchFamily="34" charset="0"/>
                          <a:cs typeface="+mn-cs"/>
                        </a:rPr>
                        <a:t>Asie du Sud</a:t>
                      </a:r>
                    </a:p>
                    <a:p>
                      <a:pPr marL="285750" lvl="0" indent="-285750">
                        <a:spcBef>
                          <a:spcPts val="600"/>
                        </a:spcBef>
                        <a:spcAft>
                          <a:spcPts val="600"/>
                        </a:spcAft>
                        <a:buFont typeface="Arial" panose="020B0604020202020204" pitchFamily="34" charset="0"/>
                        <a:buChar char="•"/>
                      </a:pPr>
                      <a:r>
                        <a:rPr lang="fr-FR" sz="2000" b="0" dirty="0">
                          <a:solidFill>
                            <a:schemeClr val="tx1"/>
                          </a:solidFill>
                          <a:effectLst/>
                          <a:latin typeface="Verdana" panose="020B0604030504040204" pitchFamily="34" charset="0"/>
                          <a:ea typeface="Verdana" panose="020B0604030504040204" pitchFamily="34" charset="0"/>
                          <a:cs typeface="+mn-cs"/>
                        </a:rPr>
                        <a:t>Accélération du cycle de la mousson : niveaux extrêmes de pluie sur de courtes périodes, puis sécheresse</a:t>
                      </a:r>
                    </a:p>
                    <a:p>
                      <a:pPr marL="285750" lvl="0" indent="-285750">
                        <a:spcBef>
                          <a:spcPts val="600"/>
                        </a:spcBef>
                        <a:spcAft>
                          <a:spcPts val="600"/>
                        </a:spcAft>
                        <a:buFont typeface="Arial" panose="020B0604020202020204" pitchFamily="34" charset="0"/>
                        <a:buChar char="•"/>
                      </a:pPr>
                      <a:r>
                        <a:rPr lang="fr-FR" sz="2000" b="0" dirty="0">
                          <a:solidFill>
                            <a:schemeClr val="tx1"/>
                          </a:solidFill>
                          <a:effectLst/>
                          <a:latin typeface="Verdana" panose="020B0604030504040204" pitchFamily="34" charset="0"/>
                          <a:ea typeface="Verdana" panose="020B0604030504040204" pitchFamily="34" charset="0"/>
                          <a:cs typeface="+mn-cs"/>
                        </a:rPr>
                        <a:t>La fonte des glaciers dans les hautes terres a un impact sur l’irrigation, l’agriculture, l’énergie hydroélectrique et l’accès à l’eau potable</a:t>
                      </a:r>
                    </a:p>
                  </a:txBody>
                  <a:tcPr>
                    <a:solidFill>
                      <a:schemeClr val="bg1"/>
                    </a:solidFill>
                  </a:tcPr>
                </a:tc>
                <a:extLst>
                  <a:ext uri="{0D108BD9-81ED-4DB2-BD59-A6C34878D82A}">
                    <a16:rowId xmlns:a16="http://schemas.microsoft.com/office/drawing/2014/main" val="1106057850"/>
                  </a:ext>
                </a:extLst>
              </a:tr>
            </a:tbl>
          </a:graphicData>
        </a:graphic>
      </p:graphicFrame>
    </p:spTree>
    <p:extLst>
      <p:ext uri="{BB962C8B-B14F-4D97-AF65-F5344CB8AC3E}">
        <p14:creationId xmlns:p14="http://schemas.microsoft.com/office/powerpoint/2010/main" val="14841515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A0668743-7B15-636D-AE31-EC47C8745445}"/>
              </a:ext>
            </a:extLst>
          </p:cNvPr>
          <p:cNvSpPr txBox="1"/>
          <p:nvPr>
            <p:custDataLst>
              <p:tags r:id="rId1"/>
            </p:custDataLst>
          </p:nvPr>
        </p:nvSpPr>
        <p:spPr>
          <a:xfrm>
            <a:off x="1362782" y="1675591"/>
            <a:ext cx="9466434" cy="3170099"/>
          </a:xfrm>
          <a:prstGeom prst="rect">
            <a:avLst/>
          </a:prstGeom>
          <a:noFill/>
        </p:spPr>
        <p:txBody>
          <a:bodyPr wrap="square" rtlCol="0">
            <a:spAutoFit/>
          </a:bodyPr>
          <a:lstStyle/>
          <a:p>
            <a:pPr marL="285750" marR="0" indent="-285750">
              <a:spcBef>
                <a:spcPts val="600"/>
              </a:spcBef>
              <a:spcAft>
                <a:spcPts val="600"/>
              </a:spcAft>
              <a:buFont typeface="Arial" panose="020B0604020202020204" pitchFamily="34" charset="0"/>
              <a:buChar char="•"/>
            </a:pPr>
            <a:r>
              <a:rPr lang="fr-FR" sz="2000" dirty="0">
                <a:effectLst/>
                <a:latin typeface="Verdana" panose="020B0604030504040204" pitchFamily="34" charset="0"/>
                <a:ea typeface="Calibri" panose="020F0502020204030204" pitchFamily="34" charset="0"/>
                <a:cs typeface="Arial" panose="020B0604020202020204" pitchFamily="34" charset="0"/>
              </a:rPr>
              <a:t>Répercussions sur la stabilité sociale, économique et politique à tous les niveaux.</a:t>
            </a:r>
          </a:p>
          <a:p>
            <a:pPr marL="285750" marR="0" indent="-285750">
              <a:spcBef>
                <a:spcPts val="600"/>
              </a:spcBef>
              <a:spcAft>
                <a:spcPts val="600"/>
              </a:spcAft>
              <a:buFont typeface="Arial" panose="020B0604020202020204" pitchFamily="34" charset="0"/>
              <a:buChar char="•"/>
            </a:pPr>
            <a:r>
              <a:rPr lang="fr-FR" sz="2000" dirty="0">
                <a:effectLst/>
                <a:latin typeface="Verdana" panose="020B0604030504040204" pitchFamily="34" charset="0"/>
                <a:ea typeface="Calibri" panose="020F0502020204030204" pitchFamily="34" charset="0"/>
                <a:cs typeface="Arial" panose="020B0604020202020204" pitchFamily="34" charset="0"/>
              </a:rPr>
              <a:t>L’interaction entre les effets du changement climatique et les pressions politiques, sociales et économiques peut aggraver les facteurs d’instabilité existants. </a:t>
            </a:r>
          </a:p>
          <a:p>
            <a:pPr marL="285750" indent="-285750">
              <a:spcBef>
                <a:spcPts val="600"/>
              </a:spcBef>
              <a:spcAft>
                <a:spcPts val="600"/>
              </a:spcAft>
              <a:buFont typeface="Arial" panose="020B0604020202020204" pitchFamily="34" charset="0"/>
              <a:buChar char="•"/>
            </a:pPr>
            <a:r>
              <a:rPr lang="fr-FR" sz="2000" dirty="0">
                <a:effectLst/>
                <a:latin typeface="Verdana" panose="020B0604030504040204" pitchFamily="34" charset="0"/>
                <a:ea typeface="Calibri" panose="020F0502020204030204" pitchFamily="34" charset="0"/>
                <a:cs typeface="Arial" panose="020B0604020202020204" pitchFamily="34" charset="0"/>
              </a:rPr>
              <a:t>Répercussions sur les capacités opérationnelles des opérations de paix, par exemple en limitant la mobilité et les moyens disponibles et en réaffectant les ressources disponibles aux interventions d’urgence immédiates.</a:t>
            </a:r>
          </a:p>
        </p:txBody>
      </p:sp>
      <p:sp>
        <p:nvSpPr>
          <p:cNvPr id="13" name="TextBox 12">
            <a:extLst>
              <a:ext uri="{FF2B5EF4-FFF2-40B4-BE49-F238E27FC236}">
                <a16:creationId xmlns:a16="http://schemas.microsoft.com/office/drawing/2014/main" id="{6810DFB2-540A-AAFC-12FF-4C1701BFB14E}"/>
              </a:ext>
            </a:extLst>
          </p:cNvPr>
          <p:cNvSpPr txBox="1"/>
          <p:nvPr>
            <p:custDataLst>
              <p:tags r:id="rId2"/>
            </p:custDataLst>
          </p:nvPr>
        </p:nvSpPr>
        <p:spPr>
          <a:xfrm>
            <a:off x="1245108" y="717029"/>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Risques pour la paix et la sécurité liés au climat</a:t>
            </a:r>
          </a:p>
        </p:txBody>
      </p:sp>
    </p:spTree>
    <p:extLst>
      <p:ext uri="{BB962C8B-B14F-4D97-AF65-F5344CB8AC3E}">
        <p14:creationId xmlns:p14="http://schemas.microsoft.com/office/powerpoint/2010/main" val="10811482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ardrop 1">
            <a:extLst>
              <a:ext uri="{FF2B5EF4-FFF2-40B4-BE49-F238E27FC236}">
                <a16:creationId xmlns:a16="http://schemas.microsoft.com/office/drawing/2014/main" id="{D3102554-9138-6D21-6518-F09F67E2ED33}"/>
              </a:ext>
            </a:extLst>
          </p:cNvPr>
          <p:cNvSpPr/>
          <p:nvPr>
            <p:custDataLst>
              <p:tags r:id="rId1"/>
            </p:custDataLst>
          </p:nvPr>
        </p:nvSpPr>
        <p:spPr>
          <a:xfrm>
            <a:off x="6131228" y="3792090"/>
            <a:ext cx="2340000" cy="2340000"/>
          </a:xfrm>
          <a:prstGeom prst="teardrop">
            <a:avLst>
              <a:gd name="adj" fmla="val 103657"/>
            </a:avLst>
          </a:prstGeom>
          <a:solidFill>
            <a:srgbClr val="537DC9"/>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Verdana" panose="020B0604030504040204" pitchFamily="34" charset="0"/>
              <a:ea typeface="Verdana" panose="020B0604030504040204" pitchFamily="34" charset="0"/>
            </a:endParaRPr>
          </a:p>
        </p:txBody>
      </p:sp>
      <p:sp>
        <p:nvSpPr>
          <p:cNvPr id="3" name="Teardrop 2">
            <a:extLst>
              <a:ext uri="{FF2B5EF4-FFF2-40B4-BE49-F238E27FC236}">
                <a16:creationId xmlns:a16="http://schemas.microsoft.com/office/drawing/2014/main" id="{DE7DFB6B-BBFA-BACB-FD76-C48EE9C9C129}"/>
              </a:ext>
            </a:extLst>
          </p:cNvPr>
          <p:cNvSpPr/>
          <p:nvPr>
            <p:custDataLst>
              <p:tags r:id="rId2"/>
            </p:custDataLst>
          </p:nvPr>
        </p:nvSpPr>
        <p:spPr>
          <a:xfrm rot="8091436">
            <a:off x="7242223" y="1660546"/>
            <a:ext cx="2340000" cy="2340000"/>
          </a:xfrm>
          <a:prstGeom prst="teardrop">
            <a:avLst>
              <a:gd name="adj" fmla="val 103657"/>
            </a:avLst>
          </a:prstGeom>
          <a:solidFill>
            <a:srgbClr val="A2B9E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2000" dirty="0">
              <a:solidFill>
                <a:schemeClr val="tx1"/>
              </a:solidFill>
              <a:latin typeface="Verdana" panose="020B0604030504040204" pitchFamily="34" charset="0"/>
              <a:ea typeface="Verdana" panose="020B0604030504040204" pitchFamily="34" charset="0"/>
            </a:endParaRPr>
          </a:p>
        </p:txBody>
      </p:sp>
      <p:sp>
        <p:nvSpPr>
          <p:cNvPr id="4" name="Teardrop 3">
            <a:extLst>
              <a:ext uri="{FF2B5EF4-FFF2-40B4-BE49-F238E27FC236}">
                <a16:creationId xmlns:a16="http://schemas.microsoft.com/office/drawing/2014/main" id="{ED478761-E453-7FC3-423E-997EF70A5572}"/>
              </a:ext>
            </a:extLst>
          </p:cNvPr>
          <p:cNvSpPr/>
          <p:nvPr>
            <p:custDataLst>
              <p:tags r:id="rId3"/>
            </p:custDataLst>
          </p:nvPr>
        </p:nvSpPr>
        <p:spPr>
          <a:xfrm rot="16200000">
            <a:off x="8406293" y="3792090"/>
            <a:ext cx="2340000" cy="2340000"/>
          </a:xfrm>
          <a:prstGeom prst="teardrop">
            <a:avLst>
              <a:gd name="adj" fmla="val 103657"/>
            </a:avLst>
          </a:prstGeom>
          <a:solidFill>
            <a:srgbClr val="799AD5"/>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Verdana" panose="020B0604030504040204" pitchFamily="34" charset="0"/>
              <a:ea typeface="Verdana" panose="020B0604030504040204" pitchFamily="34" charset="0"/>
            </a:endParaRPr>
          </a:p>
        </p:txBody>
      </p:sp>
      <p:sp>
        <p:nvSpPr>
          <p:cNvPr id="6" name="Oval 5">
            <a:extLst>
              <a:ext uri="{FF2B5EF4-FFF2-40B4-BE49-F238E27FC236}">
                <a16:creationId xmlns:a16="http://schemas.microsoft.com/office/drawing/2014/main" id="{9749D5DB-600B-0D87-28B8-8956BBE45C2F}"/>
              </a:ext>
            </a:extLst>
          </p:cNvPr>
          <p:cNvSpPr/>
          <p:nvPr>
            <p:custDataLst>
              <p:tags r:id="rId4"/>
            </p:custDataLst>
          </p:nvPr>
        </p:nvSpPr>
        <p:spPr>
          <a:xfrm>
            <a:off x="7326293" y="2841137"/>
            <a:ext cx="2160000" cy="2160000"/>
          </a:xfrm>
          <a:prstGeom prst="ellipse">
            <a:avLst/>
          </a:prstGeom>
          <a:solidFill>
            <a:srgbClr val="0055A5"/>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600" b="1" dirty="0">
                <a:latin typeface="Verdana" panose="020B0604030504040204" pitchFamily="34" charset="0"/>
                <a:ea typeface="Verdana" panose="020B0604030504040204" pitchFamily="34" charset="0"/>
              </a:rPr>
              <a:t>Risques de sécurité liés au climat</a:t>
            </a:r>
          </a:p>
        </p:txBody>
      </p:sp>
      <p:sp>
        <p:nvSpPr>
          <p:cNvPr id="9" name="TextBox 8">
            <a:extLst>
              <a:ext uri="{FF2B5EF4-FFF2-40B4-BE49-F238E27FC236}">
                <a16:creationId xmlns:a16="http://schemas.microsoft.com/office/drawing/2014/main" id="{045FDBBC-9C7D-A980-363C-62C5C72C48B3}"/>
              </a:ext>
            </a:extLst>
          </p:cNvPr>
          <p:cNvSpPr txBox="1"/>
          <p:nvPr>
            <p:custDataLst>
              <p:tags r:id="rId5"/>
            </p:custDataLst>
          </p:nvPr>
        </p:nvSpPr>
        <p:spPr>
          <a:xfrm>
            <a:off x="6384387" y="4747937"/>
            <a:ext cx="1519227" cy="646331"/>
          </a:xfrm>
          <a:prstGeom prst="rect">
            <a:avLst/>
          </a:prstGeom>
          <a:noFill/>
        </p:spPr>
        <p:txBody>
          <a:bodyPr wrap="square" rtlCol="0">
            <a:spAutoFit/>
          </a:bodyPr>
          <a:lstStyle/>
          <a:p>
            <a:pPr algn="ctr"/>
            <a:r>
              <a:rPr lang="fr-FR" sz="1200" b="1" dirty="0">
                <a:solidFill>
                  <a:schemeClr val="bg1"/>
                </a:solidFill>
                <a:latin typeface="Verdana" panose="020B0604030504040204" pitchFamily="34" charset="0"/>
                <a:ea typeface="Verdana" panose="020B0604030504040204" pitchFamily="34" charset="0"/>
              </a:rPr>
              <a:t>Vulnérabilités et capacités d’adaptation</a:t>
            </a:r>
          </a:p>
        </p:txBody>
      </p:sp>
      <p:sp>
        <p:nvSpPr>
          <p:cNvPr id="10" name="TextBox 9">
            <a:extLst>
              <a:ext uri="{FF2B5EF4-FFF2-40B4-BE49-F238E27FC236}">
                <a16:creationId xmlns:a16="http://schemas.microsoft.com/office/drawing/2014/main" id="{3F546D8D-4EF5-1F6C-26D7-198A0AE938D5}"/>
              </a:ext>
            </a:extLst>
          </p:cNvPr>
          <p:cNvSpPr txBox="1"/>
          <p:nvPr>
            <p:custDataLst>
              <p:tags r:id="rId6"/>
            </p:custDataLst>
          </p:nvPr>
        </p:nvSpPr>
        <p:spPr>
          <a:xfrm>
            <a:off x="9013406" y="4674260"/>
            <a:ext cx="1526329" cy="830997"/>
          </a:xfrm>
          <a:prstGeom prst="rect">
            <a:avLst/>
          </a:prstGeom>
          <a:noFill/>
        </p:spPr>
        <p:txBody>
          <a:bodyPr wrap="square" rtlCol="0">
            <a:spAutoFit/>
          </a:bodyPr>
          <a:lstStyle/>
          <a:p>
            <a:pPr algn="ctr"/>
            <a:r>
              <a:rPr lang="fr-FR" sz="1200" b="1" dirty="0">
                <a:solidFill>
                  <a:schemeClr val="bg1"/>
                </a:solidFill>
                <a:latin typeface="Verdana" panose="020B0604030504040204" pitchFamily="34" charset="0"/>
                <a:ea typeface="Verdana" panose="020B0604030504040204" pitchFamily="34" charset="0"/>
              </a:rPr>
              <a:t>Exposition aux facteurs de stress/chocs climatiques</a:t>
            </a:r>
          </a:p>
        </p:txBody>
      </p:sp>
      <p:sp>
        <p:nvSpPr>
          <p:cNvPr id="11" name="TextBox 10">
            <a:extLst>
              <a:ext uri="{FF2B5EF4-FFF2-40B4-BE49-F238E27FC236}">
                <a16:creationId xmlns:a16="http://schemas.microsoft.com/office/drawing/2014/main" id="{25483ADE-2A05-B5AD-10D6-C4D215455533}"/>
              </a:ext>
            </a:extLst>
          </p:cNvPr>
          <p:cNvSpPr txBox="1"/>
          <p:nvPr>
            <p:custDataLst>
              <p:tags r:id="rId7"/>
            </p:custDataLst>
          </p:nvPr>
        </p:nvSpPr>
        <p:spPr>
          <a:xfrm>
            <a:off x="7559264" y="2124840"/>
            <a:ext cx="1694058" cy="646331"/>
          </a:xfrm>
          <a:prstGeom prst="rect">
            <a:avLst/>
          </a:prstGeom>
          <a:noFill/>
        </p:spPr>
        <p:txBody>
          <a:bodyPr wrap="square" rtlCol="0">
            <a:spAutoFit/>
          </a:bodyPr>
          <a:lstStyle/>
          <a:p>
            <a:pPr algn="ctr"/>
            <a:r>
              <a:rPr lang="fr-FR" sz="1200" b="1" dirty="0">
                <a:latin typeface="Verdana" panose="020B0604030504040204" pitchFamily="34" charset="0"/>
                <a:ea typeface="Verdana" panose="020B0604030504040204" pitchFamily="34" charset="0"/>
              </a:rPr>
              <a:t>Facteurs de stress/chocs climatiques</a:t>
            </a:r>
          </a:p>
        </p:txBody>
      </p:sp>
      <p:sp>
        <p:nvSpPr>
          <p:cNvPr id="12" name="TextBox 11">
            <a:extLst>
              <a:ext uri="{FF2B5EF4-FFF2-40B4-BE49-F238E27FC236}">
                <a16:creationId xmlns:a16="http://schemas.microsoft.com/office/drawing/2014/main" id="{A0668743-7B15-636D-AE31-EC47C8745445}"/>
              </a:ext>
            </a:extLst>
          </p:cNvPr>
          <p:cNvSpPr txBox="1"/>
          <p:nvPr>
            <p:custDataLst>
              <p:tags r:id="rId8"/>
            </p:custDataLst>
          </p:nvPr>
        </p:nvSpPr>
        <p:spPr>
          <a:xfrm>
            <a:off x="1293865" y="1998528"/>
            <a:ext cx="4587843" cy="4370427"/>
          </a:xfrm>
          <a:prstGeom prst="rect">
            <a:avLst/>
          </a:prstGeom>
          <a:noFill/>
        </p:spPr>
        <p:txBody>
          <a:bodyPr wrap="square" rtlCol="0">
            <a:spAutoFit/>
          </a:bodyPr>
          <a:lstStyle/>
          <a:p>
            <a:pPr>
              <a:spcBef>
                <a:spcPts val="1200"/>
              </a:spcBef>
              <a:spcAft>
                <a:spcPts val="1200"/>
              </a:spcAft>
            </a:pPr>
            <a:r>
              <a:rPr lang="fr-FR" b="1" dirty="0">
                <a:latin typeface="Verdana" panose="020B0604030504040204" pitchFamily="34" charset="0"/>
                <a:ea typeface="Verdana" panose="020B0604030504040204" pitchFamily="34" charset="0"/>
              </a:rPr>
              <a:t>Trois types de risques :</a:t>
            </a:r>
          </a:p>
          <a:p>
            <a:pPr marL="342900" indent="-342900">
              <a:spcBef>
                <a:spcPts val="1200"/>
              </a:spcBef>
              <a:spcAft>
                <a:spcPts val="1200"/>
              </a:spcAft>
              <a:buFont typeface="+mj-lt"/>
              <a:buAutoNum type="arabicPeriod"/>
            </a:pPr>
            <a:r>
              <a:rPr lang="fr-FR" dirty="0">
                <a:latin typeface="Verdana" panose="020B0604030504040204" pitchFamily="34" charset="0"/>
                <a:ea typeface="Verdana" panose="020B0604030504040204" pitchFamily="34" charset="0"/>
              </a:rPr>
              <a:t>Quels </a:t>
            </a:r>
            <a:r>
              <a:rPr lang="fr-FR" b="1" dirty="0">
                <a:latin typeface="Verdana" panose="020B0604030504040204" pitchFamily="34" charset="0"/>
                <a:ea typeface="Verdana" panose="020B0604030504040204" pitchFamily="34" charset="0"/>
              </a:rPr>
              <a:t>facteurs de stress </a:t>
            </a:r>
            <a:r>
              <a:rPr lang="fr-FR" dirty="0">
                <a:latin typeface="Verdana" panose="020B0604030504040204" pitchFamily="34" charset="0"/>
                <a:ea typeface="Verdana" panose="020B0604030504040204" pitchFamily="34" charset="0"/>
              </a:rPr>
              <a:t>ou chocs </a:t>
            </a:r>
            <a:r>
              <a:rPr lang="fr-FR" b="1" dirty="0">
                <a:latin typeface="Verdana" panose="020B0604030504040204" pitchFamily="34" charset="0"/>
                <a:ea typeface="Verdana" panose="020B0604030504040204" pitchFamily="34" charset="0"/>
              </a:rPr>
              <a:t>climatiques </a:t>
            </a:r>
            <a:r>
              <a:rPr lang="fr-FR" dirty="0">
                <a:latin typeface="Verdana" panose="020B0604030504040204" pitchFamily="34" charset="0"/>
                <a:ea typeface="Verdana" panose="020B0604030504040204" pitchFamily="34" charset="0"/>
              </a:rPr>
              <a:t>jouent le rôle le plus important ?</a:t>
            </a:r>
          </a:p>
          <a:p>
            <a:pPr marL="342900" indent="-342900">
              <a:spcBef>
                <a:spcPts val="1200"/>
              </a:spcBef>
              <a:spcAft>
                <a:spcPts val="1200"/>
              </a:spcAft>
              <a:buFont typeface="+mj-lt"/>
              <a:buAutoNum type="arabicPeriod"/>
            </a:pPr>
            <a:r>
              <a:rPr lang="fr-FR" dirty="0">
                <a:latin typeface="Verdana" panose="020B0604030504040204" pitchFamily="34" charset="0"/>
                <a:ea typeface="Verdana" panose="020B0604030504040204" pitchFamily="34" charset="0"/>
              </a:rPr>
              <a:t>Qui est </a:t>
            </a:r>
            <a:r>
              <a:rPr lang="fr-FR" b="1" dirty="0">
                <a:latin typeface="Verdana" panose="020B0604030504040204" pitchFamily="34" charset="0"/>
                <a:ea typeface="Verdana" panose="020B0604030504040204" pitchFamily="34" charset="0"/>
              </a:rPr>
              <a:t>exposé</a:t>
            </a:r>
            <a:r>
              <a:rPr lang="fr-FR" dirty="0">
                <a:latin typeface="Verdana" panose="020B0604030504040204" pitchFamily="34" charset="0"/>
                <a:ea typeface="Verdana" panose="020B0604030504040204" pitchFamily="34" charset="0"/>
              </a:rPr>
              <a:t>, qu’est-ce qui est exposé, où et quand a lieu l’exposition ? </a:t>
            </a:r>
          </a:p>
          <a:p>
            <a:pPr marL="342900" indent="-342900">
              <a:spcBef>
                <a:spcPts val="1200"/>
              </a:spcBef>
              <a:spcAft>
                <a:spcPts val="1200"/>
              </a:spcAft>
              <a:buFont typeface="+mj-lt"/>
              <a:buAutoNum type="arabicPeriod"/>
            </a:pPr>
            <a:r>
              <a:rPr lang="fr-FR" dirty="0">
                <a:latin typeface="Verdana" panose="020B0604030504040204" pitchFamily="34" charset="0"/>
                <a:ea typeface="Verdana" panose="020B0604030504040204" pitchFamily="34" charset="0"/>
              </a:rPr>
              <a:t>Quelles sont les principales </a:t>
            </a:r>
            <a:r>
              <a:rPr lang="fr-FR" b="1" dirty="0">
                <a:latin typeface="Verdana" panose="020B0604030504040204" pitchFamily="34" charset="0"/>
                <a:ea typeface="Verdana" panose="020B0604030504040204" pitchFamily="34" charset="0"/>
              </a:rPr>
              <a:t>vulnérabilités et capacités d’adaptation</a:t>
            </a:r>
            <a:r>
              <a:rPr lang="fr-FR" dirty="0">
                <a:latin typeface="Verdana" panose="020B0604030504040204" pitchFamily="34" charset="0"/>
                <a:ea typeface="Verdana" panose="020B0604030504040204" pitchFamily="34" charset="0"/>
              </a:rPr>
              <a:t> ?</a:t>
            </a:r>
          </a:p>
          <a:p>
            <a:pPr marL="285750" indent="-285750">
              <a:spcBef>
                <a:spcPts val="1200"/>
              </a:spcBef>
              <a:spcAft>
                <a:spcPts val="1200"/>
              </a:spcAft>
              <a:buFont typeface="Arial" panose="020B0604020202020204" pitchFamily="34" charset="0"/>
              <a:buChar char="•"/>
            </a:pPr>
            <a:endParaRPr lang="fr-FR" dirty="0">
              <a:latin typeface="Verdana" panose="020B0604030504040204" pitchFamily="34" charset="0"/>
              <a:ea typeface="Verdana" panose="020B0604030504040204" pitchFamily="34" charset="0"/>
            </a:endParaRPr>
          </a:p>
        </p:txBody>
      </p:sp>
      <p:sp>
        <p:nvSpPr>
          <p:cNvPr id="13" name="TextBox 12">
            <a:extLst>
              <a:ext uri="{FF2B5EF4-FFF2-40B4-BE49-F238E27FC236}">
                <a16:creationId xmlns:a16="http://schemas.microsoft.com/office/drawing/2014/main" id="{6810DFB2-540A-AAFC-12FF-4C1701BFB14E}"/>
              </a:ext>
            </a:extLst>
          </p:cNvPr>
          <p:cNvSpPr txBox="1"/>
          <p:nvPr>
            <p:custDataLst>
              <p:tags r:id="rId9"/>
            </p:custDataLst>
          </p:nvPr>
        </p:nvSpPr>
        <p:spPr>
          <a:xfrm>
            <a:off x="1245108" y="742104"/>
            <a:ext cx="9701783" cy="707886"/>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Le modèle DPO pour analyser les risques</a:t>
            </a:r>
          </a:p>
          <a:p>
            <a:pPr algn="ctr"/>
            <a:r>
              <a:rPr lang="fr-FR" sz="2000" b="1" dirty="0">
                <a:solidFill>
                  <a:srgbClr val="0055A5"/>
                </a:solidFill>
                <a:latin typeface="Verdana"/>
                <a:ea typeface="Verdana"/>
              </a:rPr>
              <a:t>pour la paix et la sécurité liés au climat</a:t>
            </a:r>
          </a:p>
        </p:txBody>
      </p:sp>
    </p:spTree>
    <p:extLst>
      <p:ext uri="{BB962C8B-B14F-4D97-AF65-F5344CB8AC3E}">
        <p14:creationId xmlns:p14="http://schemas.microsoft.com/office/powerpoint/2010/main" val="17862529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A0668743-7B15-636D-AE31-EC47C8745445}"/>
              </a:ext>
            </a:extLst>
          </p:cNvPr>
          <p:cNvSpPr txBox="1"/>
          <p:nvPr>
            <p:custDataLst>
              <p:tags r:id="rId1"/>
            </p:custDataLst>
          </p:nvPr>
        </p:nvSpPr>
        <p:spPr>
          <a:xfrm>
            <a:off x="1595999" y="1607638"/>
            <a:ext cx="9000000" cy="4247317"/>
          </a:xfrm>
          <a:prstGeom prst="rect">
            <a:avLst/>
          </a:prstGeom>
          <a:noFill/>
        </p:spPr>
        <p:txBody>
          <a:bodyPr wrap="square" rtlCol="0">
            <a:spAutoFit/>
          </a:bodyPr>
          <a:lstStyle/>
          <a:p>
            <a:pPr>
              <a:spcBef>
                <a:spcPts val="600"/>
              </a:spcBef>
              <a:spcAft>
                <a:spcPts val="600"/>
              </a:spcAft>
            </a:pPr>
            <a:r>
              <a:rPr lang="fr-FR" sz="2000" dirty="0">
                <a:effectLst/>
                <a:latin typeface="Verdana" panose="020B0604030504040204" pitchFamily="34" charset="0"/>
                <a:ea typeface="Calibri" panose="020F0502020204030204" pitchFamily="34" charset="0"/>
                <a:cs typeface="Arial" panose="020B0604020202020204" pitchFamily="34" charset="0"/>
              </a:rPr>
              <a:t>L’interaction entre les facteurs de stress climatique et les facteurs sociaux, économiques et politiques peut soit multiplier, soit atténuer les risques pour la sécurité. </a:t>
            </a:r>
          </a:p>
          <a:p>
            <a:pPr marL="342900" marR="0" lvl="0" indent="-342900">
              <a:spcBef>
                <a:spcPts val="600"/>
              </a:spcBef>
              <a:spcAft>
                <a:spcPts val="600"/>
              </a:spcAft>
              <a:buFont typeface="Symbol" panose="05050102010706020507" pitchFamily="18" charset="2"/>
              <a:buChar char=""/>
            </a:pPr>
            <a:r>
              <a:rPr lang="fr-FR" sz="2000" b="1" dirty="0">
                <a:effectLst/>
                <a:latin typeface="Verdana" panose="020B0604030504040204" pitchFamily="34" charset="0"/>
                <a:ea typeface="Calibri" panose="020F0502020204030204" pitchFamily="34" charset="0"/>
                <a:cs typeface="Arial" panose="020B0604020202020204" pitchFamily="34" charset="0"/>
              </a:rPr>
              <a:t>Multiplier :</a:t>
            </a:r>
            <a:r>
              <a:rPr lang="fr-FR" sz="2000" dirty="0">
                <a:effectLst/>
                <a:latin typeface="Verdana" panose="020B0604030504040204" pitchFamily="34" charset="0"/>
                <a:ea typeface="Calibri" panose="020F0502020204030204" pitchFamily="34" charset="0"/>
                <a:cs typeface="Arial" panose="020B0604020202020204" pitchFamily="34" charset="0"/>
              </a:rPr>
              <a:t> Une gouvernance inadéquate des ressources, la dépendance agricole et les inégalités préexistantes entre les genres peuvent multiplier les risques pour la sécurité. </a:t>
            </a:r>
          </a:p>
          <a:p>
            <a:pPr marL="342900" marR="0" lvl="0" indent="-342900">
              <a:spcBef>
                <a:spcPts val="600"/>
              </a:spcBef>
              <a:spcAft>
                <a:spcPts val="600"/>
              </a:spcAft>
              <a:buFont typeface="Symbol" panose="05050102010706020507" pitchFamily="18" charset="2"/>
              <a:buChar char=""/>
            </a:pPr>
            <a:r>
              <a:rPr lang="fr-FR" sz="2000" b="1" dirty="0">
                <a:effectLst/>
                <a:latin typeface="Verdana" panose="020B0604030504040204" pitchFamily="34" charset="0"/>
                <a:ea typeface="Calibri" panose="020F0502020204030204" pitchFamily="34" charset="0"/>
                <a:cs typeface="Arial" panose="020B0604020202020204" pitchFamily="34" charset="0"/>
              </a:rPr>
              <a:t>Atténuer : </a:t>
            </a:r>
            <a:r>
              <a:rPr lang="fr-FR" sz="2000" dirty="0">
                <a:latin typeface="Verdana" panose="020B0604030504040204" pitchFamily="34" charset="0"/>
                <a:ea typeface="Calibri" panose="020F0502020204030204" pitchFamily="34" charset="0"/>
                <a:cs typeface="Arial" panose="020B0604020202020204" pitchFamily="34" charset="0"/>
              </a:rPr>
              <a:t>U</a:t>
            </a:r>
            <a:r>
              <a:rPr lang="fr-FR" sz="2000" dirty="0">
                <a:effectLst/>
                <a:latin typeface="Verdana" panose="020B0604030504040204" pitchFamily="34" charset="0"/>
                <a:ea typeface="Calibri" panose="020F0502020204030204" pitchFamily="34" charset="0"/>
                <a:cs typeface="Arial" panose="020B0604020202020204" pitchFamily="34" charset="0"/>
              </a:rPr>
              <a:t>ne forte cohésion sociale peut atténuer les risques pour la sécurité. </a:t>
            </a:r>
          </a:p>
          <a:p>
            <a:pPr marL="342900" marR="0" lvl="0" indent="-342900">
              <a:spcBef>
                <a:spcPts val="600"/>
              </a:spcBef>
              <a:spcAft>
                <a:spcPts val="600"/>
              </a:spcAft>
              <a:buFont typeface="Symbol" panose="05050102010706020507" pitchFamily="18" charset="2"/>
              <a:buChar char=""/>
            </a:pPr>
            <a:endParaRPr lang="fr-FR" sz="2000" dirty="0">
              <a:latin typeface="Verdana" panose="020B0604030504040204" pitchFamily="34" charset="0"/>
              <a:ea typeface="Calibri" panose="020F0502020204030204" pitchFamily="34" charset="0"/>
              <a:cs typeface="Arial" panose="020B0604020202020204" pitchFamily="34" charset="0"/>
            </a:endParaRPr>
          </a:p>
          <a:p>
            <a:pPr marL="342900" marR="0" lvl="0" indent="-342900">
              <a:spcBef>
                <a:spcPts val="600"/>
              </a:spcBef>
              <a:spcAft>
                <a:spcPts val="600"/>
              </a:spcAft>
              <a:buFont typeface="Symbol" panose="05050102010706020507" pitchFamily="18" charset="2"/>
              <a:buChar char=""/>
            </a:pPr>
            <a:endParaRPr lang="fr-FR" sz="2000" dirty="0">
              <a:effectLst/>
              <a:latin typeface="Verdana" panose="020B0604030504040204" pitchFamily="34" charset="0"/>
              <a:ea typeface="Calibri" panose="020F0502020204030204" pitchFamily="34" charset="0"/>
              <a:cs typeface="Arial" panose="020B0604020202020204" pitchFamily="34" charset="0"/>
            </a:endParaRPr>
          </a:p>
          <a:p>
            <a:pPr marL="342900" marR="0" lvl="0" indent="-342900">
              <a:spcBef>
                <a:spcPts val="600"/>
              </a:spcBef>
              <a:spcAft>
                <a:spcPts val="600"/>
              </a:spcAft>
              <a:buFont typeface="Symbol" panose="05050102010706020507" pitchFamily="18" charset="2"/>
              <a:buChar char=""/>
            </a:pPr>
            <a:endParaRPr lang="fr-FR" sz="2000" dirty="0">
              <a:latin typeface="Verdana" panose="020B0604030504040204" pitchFamily="34" charset="0"/>
              <a:ea typeface="Calibri" panose="020F050202020403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6810DFB2-540A-AAFC-12FF-4C1701BFB14E}"/>
              </a:ext>
            </a:extLst>
          </p:cNvPr>
          <p:cNvSpPr txBox="1"/>
          <p:nvPr>
            <p:custDataLst>
              <p:tags r:id="rId2"/>
            </p:custDataLst>
          </p:nvPr>
        </p:nvSpPr>
        <p:spPr>
          <a:xfrm>
            <a:off x="1023256" y="809951"/>
            <a:ext cx="1014548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Les liens entre les facteurs peuvent entraîner des risques de sécurité</a:t>
            </a:r>
          </a:p>
        </p:txBody>
      </p:sp>
      <p:pic>
        <p:nvPicPr>
          <p:cNvPr id="3" name="Picture 2">
            <a:extLst>
              <a:ext uri="{FF2B5EF4-FFF2-40B4-BE49-F238E27FC236}">
                <a16:creationId xmlns:a16="http://schemas.microsoft.com/office/drawing/2014/main" id="{F75D290C-C4B7-B49D-E72F-5DDDE3DEA403}"/>
              </a:ext>
            </a:extLst>
          </p:cNvPr>
          <p:cNvPicPr>
            <a:picLocks noChangeAspect="1"/>
          </p:cNvPicPr>
          <p:nvPr>
            <p:custDataLst>
              <p:tags r:id="rId3"/>
            </p:custDataLst>
          </p:nvPr>
        </p:nvPicPr>
        <p:blipFill>
          <a:blip r:embed="rId5">
            <a:extLst>
              <a:ext uri="{BEBA8EAE-BF5A-486C-A8C5-ECC9F3942E4B}">
                <a14:imgProps xmlns:a14="http://schemas.microsoft.com/office/drawing/2010/main">
                  <a14:imgLayer r:embed="rId6">
                    <a14:imgEffect>
                      <a14:brightnessContrast bright="10000"/>
                    </a14:imgEffect>
                  </a14:imgLayer>
                </a14:imgProps>
              </a:ext>
            </a:extLst>
          </a:blip>
          <a:stretch>
            <a:fillRect/>
          </a:stretch>
        </p:blipFill>
        <p:spPr>
          <a:xfrm>
            <a:off x="3395999" y="4720432"/>
            <a:ext cx="5400000" cy="1932210"/>
          </a:xfrm>
          <a:prstGeom prst="rect">
            <a:avLst/>
          </a:prstGeom>
        </p:spPr>
      </p:pic>
    </p:spTree>
    <p:extLst>
      <p:ext uri="{BB962C8B-B14F-4D97-AF65-F5344CB8AC3E}">
        <p14:creationId xmlns:p14="http://schemas.microsoft.com/office/powerpoint/2010/main" val="37340712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B10CBD0-EC30-CAFF-6369-EF02EAEB54C1}"/>
              </a:ext>
            </a:extLst>
          </p:cNvPr>
          <p:cNvSpPr txBox="1"/>
          <p:nvPr>
            <p:custDataLst>
              <p:tags r:id="rId1"/>
            </p:custDataLst>
          </p:nvPr>
        </p:nvSpPr>
        <p:spPr>
          <a:xfrm>
            <a:off x="1595999" y="2738579"/>
            <a:ext cx="4500000" cy="264687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spcBef>
                <a:spcPts val="600"/>
              </a:spcBef>
              <a:spcAft>
                <a:spcPts val="600"/>
              </a:spcAft>
            </a:pPr>
            <a:r>
              <a:rPr lang="fr-FR" b="1" dirty="0">
                <a:latin typeface="Verdana"/>
                <a:ea typeface="Verdana"/>
              </a:rPr>
              <a:t>Passerelles multidimensionnelles</a:t>
            </a:r>
          </a:p>
          <a:p>
            <a:pPr marL="285750" indent="-285750" algn="l">
              <a:spcBef>
                <a:spcPts val="600"/>
              </a:spcBef>
              <a:spcAft>
                <a:spcPts val="600"/>
              </a:spcAft>
              <a:buFont typeface="Arial" panose="020B0604020202020204" pitchFamily="34" charset="0"/>
              <a:buChar char="•"/>
            </a:pPr>
            <a:r>
              <a:rPr lang="fr-FR" dirty="0">
                <a:latin typeface="Verdana"/>
                <a:ea typeface="Verdana"/>
              </a:rPr>
              <a:t>Détérioration des moyens de subsistance</a:t>
            </a:r>
          </a:p>
          <a:p>
            <a:pPr marL="285750" indent="-285750" algn="l">
              <a:spcBef>
                <a:spcPts val="600"/>
              </a:spcBef>
              <a:spcAft>
                <a:spcPts val="600"/>
              </a:spcAft>
              <a:buFont typeface="Arial" panose="020B0604020202020204" pitchFamily="34" charset="0"/>
              <a:buChar char="•"/>
            </a:pPr>
            <a:r>
              <a:rPr lang="fr-FR" dirty="0">
                <a:latin typeface="Verdana"/>
                <a:ea typeface="Verdana"/>
              </a:rPr>
              <a:t>Mobilité, migration, déplacement</a:t>
            </a:r>
          </a:p>
          <a:p>
            <a:pPr marL="285750" indent="-285750" algn="l">
              <a:spcBef>
                <a:spcPts val="600"/>
              </a:spcBef>
              <a:spcAft>
                <a:spcPts val="600"/>
              </a:spcAft>
              <a:buFont typeface="Arial" panose="020B0604020202020204" pitchFamily="34" charset="0"/>
              <a:buChar char="•"/>
            </a:pPr>
            <a:r>
              <a:rPr lang="fr-FR" dirty="0">
                <a:latin typeface="Verdana"/>
                <a:ea typeface="Verdana"/>
              </a:rPr>
              <a:t>Exploitation et mauvaise gestion par les politiques et les élites</a:t>
            </a:r>
          </a:p>
          <a:p>
            <a:pPr marL="285750" indent="-285750" algn="l">
              <a:spcBef>
                <a:spcPts val="600"/>
              </a:spcBef>
              <a:spcAft>
                <a:spcPts val="600"/>
              </a:spcAft>
              <a:buFont typeface="Arial" panose="020B0604020202020204" pitchFamily="34" charset="0"/>
              <a:buChar char="•"/>
            </a:pPr>
            <a:r>
              <a:rPr lang="fr-FR" dirty="0">
                <a:latin typeface="Verdana"/>
                <a:ea typeface="Verdana"/>
              </a:rPr>
              <a:t>Conséquences négatives involontaires des politiques climatiques</a:t>
            </a:r>
          </a:p>
        </p:txBody>
      </p:sp>
      <p:sp>
        <p:nvSpPr>
          <p:cNvPr id="3" name="TextBox 2">
            <a:extLst>
              <a:ext uri="{FF2B5EF4-FFF2-40B4-BE49-F238E27FC236}">
                <a16:creationId xmlns:a16="http://schemas.microsoft.com/office/drawing/2014/main" id="{833452A6-89BC-58FF-4107-06C5C5E64311}"/>
              </a:ext>
            </a:extLst>
          </p:cNvPr>
          <p:cNvSpPr txBox="1"/>
          <p:nvPr>
            <p:custDataLst>
              <p:tags r:id="rId2"/>
            </p:custDataLst>
          </p:nvPr>
        </p:nvSpPr>
        <p:spPr>
          <a:xfrm>
            <a:off x="6117771" y="2738579"/>
            <a:ext cx="4500000" cy="307776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spcBef>
                <a:spcPts val="600"/>
              </a:spcBef>
              <a:spcAft>
                <a:spcPts val="600"/>
              </a:spcAft>
            </a:pPr>
            <a:r>
              <a:rPr lang="fr-FR" b="1" dirty="0">
                <a:latin typeface="Verdana"/>
                <a:ea typeface="Verdana"/>
              </a:rPr>
              <a:t>Passerelles liées au climat et à la sécurité</a:t>
            </a:r>
          </a:p>
          <a:p>
            <a:pPr marL="285750" indent="-285750" algn="l">
              <a:spcBef>
                <a:spcPts val="600"/>
              </a:spcBef>
              <a:spcAft>
                <a:spcPts val="600"/>
              </a:spcAft>
              <a:buFont typeface="Arial" panose="020B0604020202020204" pitchFamily="34" charset="0"/>
              <a:buChar char="•"/>
            </a:pPr>
            <a:r>
              <a:rPr lang="fr-FR" dirty="0">
                <a:latin typeface="Verdana"/>
                <a:ea typeface="Verdana"/>
              </a:rPr>
              <a:t>Détérioration des moyens de subsistance</a:t>
            </a:r>
          </a:p>
          <a:p>
            <a:pPr marL="285750" indent="-285750" algn="l">
              <a:spcBef>
                <a:spcPts val="600"/>
              </a:spcBef>
              <a:spcAft>
                <a:spcPts val="600"/>
              </a:spcAft>
              <a:buFont typeface="Arial" panose="020B0604020202020204" pitchFamily="34" charset="0"/>
              <a:buChar char="•"/>
            </a:pPr>
            <a:r>
              <a:rPr lang="fr-FR" dirty="0">
                <a:latin typeface="Verdana"/>
                <a:ea typeface="Verdana"/>
              </a:rPr>
              <a:t>Mobilité et migration</a:t>
            </a:r>
          </a:p>
          <a:p>
            <a:pPr marL="285750" indent="-285750" algn="l">
              <a:spcBef>
                <a:spcPts val="600"/>
              </a:spcBef>
              <a:spcAft>
                <a:spcPts val="600"/>
              </a:spcAft>
              <a:buFont typeface="Arial" panose="020B0604020202020204" pitchFamily="34" charset="0"/>
              <a:buChar char="•"/>
            </a:pPr>
            <a:r>
              <a:rPr lang="fr-FR" dirty="0">
                <a:latin typeface="Verdana"/>
                <a:ea typeface="Verdana"/>
              </a:rPr>
              <a:t>Comportement des acteurs armés</a:t>
            </a:r>
          </a:p>
          <a:p>
            <a:pPr marL="285750" indent="-285750" algn="l">
              <a:spcBef>
                <a:spcPts val="600"/>
              </a:spcBef>
              <a:spcAft>
                <a:spcPts val="600"/>
              </a:spcAft>
              <a:buFont typeface="Arial" panose="020B0604020202020204" pitchFamily="34" charset="0"/>
              <a:buChar char="•"/>
            </a:pPr>
            <a:r>
              <a:rPr lang="fr-FR" dirty="0">
                <a:latin typeface="Verdana"/>
                <a:ea typeface="Verdana"/>
              </a:rPr>
              <a:t>Exploitation des effets du changement climatique par les élites</a:t>
            </a:r>
          </a:p>
          <a:p>
            <a:pPr indent="-285750" algn="l">
              <a:spcBef>
                <a:spcPts val="600"/>
              </a:spcBef>
              <a:spcAft>
                <a:spcPts val="600"/>
              </a:spcAft>
              <a:buFont typeface="Arial" panose="020B0604020202020204" pitchFamily="34" charset="0"/>
              <a:buChar char="•"/>
            </a:pPr>
            <a:endParaRPr lang="en-GB" dirty="0">
              <a:latin typeface="Verdana"/>
              <a:ea typeface="Verdana"/>
            </a:endParaRPr>
          </a:p>
        </p:txBody>
      </p:sp>
      <p:sp>
        <p:nvSpPr>
          <p:cNvPr id="4" name="TextBox 3">
            <a:extLst>
              <a:ext uri="{FF2B5EF4-FFF2-40B4-BE49-F238E27FC236}">
                <a16:creationId xmlns:a16="http://schemas.microsoft.com/office/drawing/2014/main" id="{F4BF2C0A-98FD-D334-AF21-84223EE6C340}"/>
              </a:ext>
            </a:extLst>
          </p:cNvPr>
          <p:cNvSpPr txBox="1"/>
          <p:nvPr>
            <p:custDataLst>
              <p:tags r:id="rId3"/>
            </p:custDataLst>
          </p:nvPr>
        </p:nvSpPr>
        <p:spPr>
          <a:xfrm>
            <a:off x="1245107" y="747681"/>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Exemples de risques pour la paix et la sécurité liés au climat</a:t>
            </a:r>
          </a:p>
        </p:txBody>
      </p:sp>
      <p:sp>
        <p:nvSpPr>
          <p:cNvPr id="8" name="TextBox 7">
            <a:extLst>
              <a:ext uri="{FF2B5EF4-FFF2-40B4-BE49-F238E27FC236}">
                <a16:creationId xmlns:a16="http://schemas.microsoft.com/office/drawing/2014/main" id="{D7401D98-B311-5648-BDC1-153020345C04}"/>
              </a:ext>
            </a:extLst>
          </p:cNvPr>
          <p:cNvSpPr txBox="1"/>
          <p:nvPr>
            <p:custDataLst>
              <p:tags r:id="rId4"/>
            </p:custDataLst>
          </p:nvPr>
        </p:nvSpPr>
        <p:spPr>
          <a:xfrm>
            <a:off x="1595999" y="1607638"/>
            <a:ext cx="9000000" cy="1169551"/>
          </a:xfrm>
          <a:prstGeom prst="rect">
            <a:avLst/>
          </a:prstGeom>
          <a:noFill/>
        </p:spPr>
        <p:txBody>
          <a:bodyPr wrap="square" rtlCol="0">
            <a:spAutoFit/>
          </a:bodyPr>
          <a:lstStyle/>
          <a:p>
            <a:pPr>
              <a:spcBef>
                <a:spcPts val="600"/>
              </a:spcBef>
              <a:spcAft>
                <a:spcPts val="600"/>
              </a:spcAft>
            </a:pPr>
            <a:r>
              <a:rPr lang="fr-FR" sz="2000" dirty="0">
                <a:effectLst/>
                <a:latin typeface="Verdana" panose="020B0604030504040204" pitchFamily="34" charset="0"/>
                <a:ea typeface="Calibri" panose="020F0502020204030204" pitchFamily="34" charset="0"/>
                <a:cs typeface="Arial" panose="020B0604020202020204" pitchFamily="34" charset="0"/>
              </a:rPr>
              <a:t>Les passerelles montrent comment les différents effets du changement climatique peuvent s’articuler et aggraver les risques pour la paix et la sécurité. </a:t>
            </a:r>
          </a:p>
          <a:p>
            <a:pPr marL="342900" marR="0" lvl="0" indent="-342900">
              <a:spcBef>
                <a:spcPts val="600"/>
              </a:spcBef>
              <a:spcAft>
                <a:spcPts val="600"/>
              </a:spcAft>
              <a:buFont typeface="Symbol" panose="05050102010706020507" pitchFamily="18" charset="2"/>
              <a:buChar char=""/>
            </a:pPr>
            <a:endParaRPr lang="en-US" sz="2000" dirty="0">
              <a:latin typeface="Verdana" panose="020B060403050404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0043062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5F901140-A725-17FB-E50E-DCF01F998C21}"/>
              </a:ext>
            </a:extLst>
          </p:cNvPr>
          <p:cNvSpPr>
            <a:spLocks noGrp="1"/>
          </p:cNvSpPr>
          <p:nvPr>
            <p:ph type="ftr" sz="quarter" idx="4294967295"/>
            <p:custDataLst>
              <p:tags r:id="rId1"/>
            </p:custDataLst>
          </p:nvPr>
        </p:nvSpPr>
        <p:spPr>
          <a:xfrm>
            <a:off x="838200" y="6377024"/>
            <a:ext cx="1520890" cy="365125"/>
          </a:xfrm>
          <a:prstGeom prst="rect">
            <a:avLst/>
          </a:prstGeom>
        </p:spPr>
        <p:txBody>
          <a:bodyPr/>
          <a:lstStyle/>
          <a:p>
            <a:pPr algn="l"/>
            <a:r>
              <a:rPr lang="fr-FR" b="1" dirty="0">
                <a:latin typeface="Verdana"/>
                <a:ea typeface="Verdana"/>
              </a:rPr>
              <a:t> </a:t>
            </a:r>
          </a:p>
        </p:txBody>
      </p:sp>
      <p:sp>
        <p:nvSpPr>
          <p:cNvPr id="4" name="TextBox 3">
            <a:extLst>
              <a:ext uri="{FF2B5EF4-FFF2-40B4-BE49-F238E27FC236}">
                <a16:creationId xmlns:a16="http://schemas.microsoft.com/office/drawing/2014/main" id="{F4BF2C0A-98FD-D334-AF21-84223EE6C340}"/>
              </a:ext>
            </a:extLst>
          </p:cNvPr>
          <p:cNvSpPr txBox="1"/>
          <p:nvPr>
            <p:custDataLst>
              <p:tags r:id="rId2"/>
            </p:custDataLst>
          </p:nvPr>
        </p:nvSpPr>
        <p:spPr>
          <a:xfrm>
            <a:off x="1553282" y="747014"/>
            <a:ext cx="8911264" cy="707886"/>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Répercussions du changement climatique sur les missions de maintien de la paix de l’ONU</a:t>
            </a:r>
          </a:p>
        </p:txBody>
      </p:sp>
      <p:sp>
        <p:nvSpPr>
          <p:cNvPr id="8" name="TextBox 7">
            <a:extLst>
              <a:ext uri="{FF2B5EF4-FFF2-40B4-BE49-F238E27FC236}">
                <a16:creationId xmlns:a16="http://schemas.microsoft.com/office/drawing/2014/main" id="{D7401D98-B311-5648-BDC1-153020345C04}"/>
              </a:ext>
            </a:extLst>
          </p:cNvPr>
          <p:cNvSpPr txBox="1"/>
          <p:nvPr>
            <p:custDataLst>
              <p:tags r:id="rId3"/>
            </p:custDataLst>
          </p:nvPr>
        </p:nvSpPr>
        <p:spPr>
          <a:xfrm>
            <a:off x="1511559" y="1607638"/>
            <a:ext cx="8994710" cy="4616648"/>
          </a:xfrm>
          <a:prstGeom prst="rect">
            <a:avLst/>
          </a:prstGeom>
          <a:noFill/>
        </p:spPr>
        <p:txBody>
          <a:bodyPr wrap="square" lIns="91440" tIns="45720" rIns="91440" bIns="45720" rtlCol="0" anchor="t">
            <a:spAutoFit/>
          </a:bodyPr>
          <a:lstStyle/>
          <a:p>
            <a:pPr>
              <a:spcBef>
                <a:spcPts val="600"/>
              </a:spcBef>
              <a:spcAft>
                <a:spcPts val="600"/>
              </a:spcAft>
            </a:pPr>
            <a:r>
              <a:rPr lang="fr-FR" sz="2000" b="1" dirty="0">
                <a:effectLst/>
                <a:latin typeface="Verdana" panose="020B0604030504040204" pitchFamily="34" charset="0"/>
                <a:ea typeface="Calibri" panose="020F0502020204030204" pitchFamily="34" charset="0"/>
                <a:cs typeface="Arial" panose="020B0604020202020204" pitchFamily="34" charset="0"/>
              </a:rPr>
              <a:t>Exemples de la MINUSS, de la MINUSCA et de la MINUSMA : </a:t>
            </a:r>
          </a:p>
          <a:p>
            <a:pPr marL="342900" indent="-342900">
              <a:spcBef>
                <a:spcPts val="600"/>
              </a:spcBef>
              <a:spcAft>
                <a:spcPts val="600"/>
              </a:spcAft>
              <a:buFont typeface="Arial" panose="020B0604020202020204" pitchFamily="34" charset="0"/>
              <a:buChar char="•"/>
            </a:pPr>
            <a:r>
              <a:rPr lang="fr-FR" sz="2000" dirty="0">
                <a:effectLst/>
                <a:latin typeface="Verdana" panose="020B0604030504040204" pitchFamily="34" charset="0"/>
                <a:ea typeface="Calibri" panose="020F0502020204030204" pitchFamily="34" charset="0"/>
                <a:cs typeface="Arial" panose="020B0604020202020204" pitchFamily="34" charset="0"/>
              </a:rPr>
              <a:t>Le changement climatique contribue à modifier les routes migratoires, l’accessibilité et le rendement des terres agricoles </a:t>
            </a:r>
          </a:p>
          <a:p>
            <a:pPr marL="342900" indent="-342900">
              <a:spcBef>
                <a:spcPts val="600"/>
              </a:spcBef>
              <a:spcAft>
                <a:spcPts val="600"/>
              </a:spcAft>
              <a:buFont typeface="Arial" panose="020B0604020202020204" pitchFamily="34" charset="0"/>
              <a:buChar char="•"/>
            </a:pPr>
            <a:r>
              <a:rPr lang="fr-FR" sz="2000" dirty="0">
                <a:effectLst/>
                <a:latin typeface="Verdana" panose="020B0604030504040204" pitchFamily="34" charset="0"/>
                <a:ea typeface="Calibri" panose="020F0502020204030204" pitchFamily="34" charset="0"/>
                <a:cs typeface="Arial" panose="020B0604020202020204" pitchFamily="34" charset="0"/>
              </a:rPr>
              <a:t>Cette situation a entraîné des tensions et des conflits croissants entre les agriculteurs et les éleveurs </a:t>
            </a:r>
          </a:p>
          <a:p>
            <a:pPr marL="342900" indent="-342900">
              <a:spcBef>
                <a:spcPts val="600"/>
              </a:spcBef>
              <a:spcAft>
                <a:spcPts val="600"/>
              </a:spcAft>
              <a:buFont typeface="Arial" panose="020B0604020202020204" pitchFamily="34" charset="0"/>
              <a:buChar char="•"/>
            </a:pPr>
            <a:r>
              <a:rPr lang="fr-FR" sz="2000" dirty="0">
                <a:latin typeface="Verdana" panose="020B0604030504040204" pitchFamily="34" charset="0"/>
                <a:ea typeface="Calibri" panose="020F0502020204030204" pitchFamily="34" charset="0"/>
                <a:cs typeface="Arial" panose="020B0604020202020204" pitchFamily="34" charset="0"/>
              </a:rPr>
              <a:t>Les missions </a:t>
            </a:r>
            <a:r>
              <a:rPr lang="fr-FR" sz="2000" dirty="0">
                <a:effectLst/>
                <a:latin typeface="Verdana" panose="020B0604030504040204" pitchFamily="34" charset="0"/>
                <a:ea typeface="Calibri" panose="020F0502020204030204" pitchFamily="34" charset="0"/>
                <a:cs typeface="Arial" panose="020B0604020202020204" pitchFamily="34" charset="0"/>
              </a:rPr>
              <a:t>collaborent avec des partenaires internationaux et des acteurs locaux pour faciliter la conclusion d’accords entre agriculteurs et éleveurs afin de prévenir les conflits </a:t>
            </a:r>
          </a:p>
          <a:p>
            <a:pPr marL="342900" indent="-342900">
              <a:spcBef>
                <a:spcPts val="600"/>
              </a:spcBef>
              <a:spcAft>
                <a:spcPts val="600"/>
              </a:spcAft>
              <a:buFont typeface="Arial" panose="020B0604020202020204" pitchFamily="34" charset="0"/>
              <a:buChar char="•"/>
            </a:pPr>
            <a:r>
              <a:rPr lang="fr-FR" sz="2000" dirty="0">
                <a:latin typeface="Verdana"/>
                <a:ea typeface="Calibri"/>
                <a:cs typeface="Arial"/>
              </a:rPr>
              <a:t>Les missions </a:t>
            </a:r>
            <a:r>
              <a:rPr lang="fr-FR" sz="2000" dirty="0">
                <a:effectLst/>
                <a:latin typeface="Verdana"/>
                <a:ea typeface="Calibri"/>
                <a:cs typeface="Arial"/>
              </a:rPr>
              <a:t>soutiennent les capacités des gouvernements hôtes en matière de gestion des ressources, de réforme foncière et de mesures </a:t>
            </a:r>
            <a:r>
              <a:rPr lang="fr-FR" sz="2000" dirty="0">
                <a:latin typeface="Verdana"/>
                <a:ea typeface="Calibri"/>
                <a:cs typeface="Arial"/>
              </a:rPr>
              <a:t>socio-économiques</a:t>
            </a:r>
          </a:p>
          <a:p>
            <a:pPr marL="342900" indent="-342900">
              <a:spcBef>
                <a:spcPts val="600"/>
              </a:spcBef>
              <a:spcAft>
                <a:spcPts val="600"/>
              </a:spcAft>
              <a:buFont typeface="Arial" panose="020B0604020202020204" pitchFamily="34" charset="0"/>
              <a:buChar char="•"/>
            </a:pPr>
            <a:endParaRPr lang="fr-FR" sz="2400" dirty="0">
              <a:latin typeface="Verdana" panose="020B060403050404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8614183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495662D-9DEF-17D1-1AC6-FBA64FCD39B4}"/>
              </a:ext>
            </a:extLst>
          </p:cNvPr>
          <p:cNvSpPr txBox="1"/>
          <p:nvPr>
            <p:custDataLst>
              <p:tags r:id="rId1"/>
            </p:custDataLst>
          </p:nvPr>
        </p:nvSpPr>
        <p:spPr>
          <a:xfrm>
            <a:off x="1596000" y="722784"/>
            <a:ext cx="8671777" cy="707886"/>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Répercussions du changement climatique sur les missions de maintien de la paix de l’ONU</a:t>
            </a:r>
          </a:p>
        </p:txBody>
      </p:sp>
      <p:sp>
        <p:nvSpPr>
          <p:cNvPr id="4" name="TextBox 3">
            <a:extLst>
              <a:ext uri="{FF2B5EF4-FFF2-40B4-BE49-F238E27FC236}">
                <a16:creationId xmlns:a16="http://schemas.microsoft.com/office/drawing/2014/main" id="{34499A30-9C73-BC77-0F76-ECEC19443260}"/>
              </a:ext>
            </a:extLst>
          </p:cNvPr>
          <p:cNvSpPr txBox="1"/>
          <p:nvPr>
            <p:custDataLst>
              <p:tags r:id="rId2"/>
            </p:custDataLst>
          </p:nvPr>
        </p:nvSpPr>
        <p:spPr>
          <a:xfrm>
            <a:off x="1596000" y="1549186"/>
            <a:ext cx="9096882"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spcBef>
                <a:spcPts val="600"/>
              </a:spcBef>
              <a:spcAft>
                <a:spcPts val="600"/>
              </a:spcAft>
            </a:pPr>
            <a:r>
              <a:rPr lang="fr-FR" sz="2000" b="1" dirty="0">
                <a:latin typeface="Verdana"/>
                <a:ea typeface="Verdana"/>
              </a:rPr>
              <a:t>Met en péril la capacité à accomplir les tâches du mandat</a:t>
            </a:r>
          </a:p>
          <a:p>
            <a:pPr marL="285750" indent="-285750" algn="l">
              <a:spcBef>
                <a:spcPts val="600"/>
              </a:spcBef>
              <a:spcAft>
                <a:spcPts val="600"/>
              </a:spcAft>
              <a:buFont typeface="Arial" panose="020B0604020202020204" pitchFamily="34" charset="0"/>
              <a:buChar char="•"/>
            </a:pPr>
            <a:r>
              <a:rPr lang="fr-FR" sz="2000" dirty="0">
                <a:latin typeface="Verdana"/>
                <a:ea typeface="Verdana"/>
              </a:rPr>
              <a:t>Contribue à augmenter le risque de conflit et compromet la durabilité des accords de paix</a:t>
            </a:r>
          </a:p>
          <a:p>
            <a:pPr marL="285750" indent="-285750" algn="l">
              <a:spcBef>
                <a:spcPts val="600"/>
              </a:spcBef>
              <a:spcAft>
                <a:spcPts val="600"/>
              </a:spcAft>
              <a:buFont typeface="Arial" panose="020B0604020202020204" pitchFamily="34" charset="0"/>
              <a:buChar char="•"/>
            </a:pPr>
            <a:r>
              <a:rPr lang="fr-FR" sz="2000" dirty="0">
                <a:latin typeface="Verdana"/>
                <a:ea typeface="Verdana"/>
              </a:rPr>
              <a:t>Sape l’efficacité et la légitimité d’institutions publiques déjà surchargées</a:t>
            </a:r>
          </a:p>
          <a:p>
            <a:pPr marL="285750" indent="-285750" algn="l">
              <a:spcBef>
                <a:spcPts val="600"/>
              </a:spcBef>
              <a:spcAft>
                <a:spcPts val="600"/>
              </a:spcAft>
              <a:buFont typeface="Arial" panose="020B0604020202020204" pitchFamily="34" charset="0"/>
              <a:buChar char="•"/>
            </a:pPr>
            <a:r>
              <a:rPr lang="fr-FR" sz="2000" dirty="0">
                <a:latin typeface="Verdana"/>
                <a:ea typeface="Verdana"/>
              </a:rPr>
              <a:t>Porte atteinte à la capacité du gouvernement à s’imposer comme un partenaire fiable pour les missions de l’ONU</a:t>
            </a:r>
          </a:p>
          <a:p>
            <a:pPr marL="285750" indent="-285750">
              <a:spcBef>
                <a:spcPts val="600"/>
              </a:spcBef>
              <a:spcAft>
                <a:spcPts val="600"/>
              </a:spcAft>
              <a:buFont typeface="Arial" panose="020B0604020202020204" pitchFamily="34" charset="0"/>
              <a:buChar char="•"/>
            </a:pPr>
            <a:endParaRPr lang="en-GB" sz="2000" dirty="0">
              <a:latin typeface="Verdana"/>
              <a:ea typeface="Verdana"/>
            </a:endParaRPr>
          </a:p>
        </p:txBody>
      </p:sp>
      <p:pic>
        <p:nvPicPr>
          <p:cNvPr id="2" name="Picture 1">
            <a:extLst>
              <a:ext uri="{FF2B5EF4-FFF2-40B4-BE49-F238E27FC236}">
                <a16:creationId xmlns:a16="http://schemas.microsoft.com/office/drawing/2014/main" id="{9F92D7C9-9244-15AA-1E6D-9C96E7C867EF}"/>
              </a:ext>
            </a:extLst>
          </p:cNvPr>
          <p:cNvPicPr>
            <a:picLocks noChangeAspect="1"/>
          </p:cNvPicPr>
          <p:nvPr>
            <p:custDataLst>
              <p:tags r:id="rId3"/>
            </p:custDataLst>
          </p:nvPr>
        </p:nvPicPr>
        <p:blipFill>
          <a:blip r:embed="rId6">
            <a:extLst>
              <a:ext uri="{BEBA8EAE-BF5A-486C-A8C5-ECC9F3942E4B}">
                <a14:imgProps xmlns:a14="http://schemas.microsoft.com/office/drawing/2010/main">
                  <a14:imgLayer r:embed="rId7">
                    <a14:imgEffect>
                      <a14:brightnessContrast bright="5000"/>
                    </a14:imgEffect>
                  </a14:imgLayer>
                </a14:imgProps>
              </a:ext>
            </a:extLst>
          </a:blip>
          <a:stretch>
            <a:fillRect/>
          </a:stretch>
        </p:blipFill>
        <p:spPr>
          <a:xfrm>
            <a:off x="3927310" y="4264445"/>
            <a:ext cx="4337380" cy="2088738"/>
          </a:xfrm>
          <a:prstGeom prst="rect">
            <a:avLst/>
          </a:prstGeom>
        </p:spPr>
      </p:pic>
    </p:spTree>
    <p:extLst>
      <p:ext uri="{BB962C8B-B14F-4D97-AF65-F5344CB8AC3E}">
        <p14:creationId xmlns:p14="http://schemas.microsoft.com/office/powerpoint/2010/main" val="33077974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2196739-6931-6E34-EDDB-D225A5463B51}"/>
              </a:ext>
            </a:extLst>
          </p:cNvPr>
          <p:cNvSpPr txBox="1"/>
          <p:nvPr>
            <p:custDataLst>
              <p:tags r:id="rId1"/>
            </p:custDataLst>
          </p:nvPr>
        </p:nvSpPr>
        <p:spPr>
          <a:xfrm>
            <a:off x="1364852" y="638825"/>
            <a:ext cx="8813292" cy="707886"/>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Répercussions du changement climatique sur les missions de maintien de la paix de l’ONU</a:t>
            </a:r>
          </a:p>
        </p:txBody>
      </p:sp>
      <p:sp>
        <p:nvSpPr>
          <p:cNvPr id="4" name="TextBox 3">
            <a:extLst>
              <a:ext uri="{FF2B5EF4-FFF2-40B4-BE49-F238E27FC236}">
                <a16:creationId xmlns:a16="http://schemas.microsoft.com/office/drawing/2014/main" id="{EA693BB9-4C1B-6B6E-21DF-6F61EEA61A0E}"/>
              </a:ext>
            </a:extLst>
          </p:cNvPr>
          <p:cNvSpPr txBox="1"/>
          <p:nvPr>
            <p:custDataLst>
              <p:tags r:id="rId2"/>
            </p:custDataLst>
          </p:nvPr>
        </p:nvSpPr>
        <p:spPr>
          <a:xfrm>
            <a:off x="1230085" y="1438354"/>
            <a:ext cx="6095999" cy="470898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spcBef>
                <a:spcPts val="600"/>
              </a:spcBef>
              <a:spcAft>
                <a:spcPts val="600"/>
              </a:spcAft>
            </a:pPr>
            <a:r>
              <a:rPr lang="fr-FR" sz="2000" b="1" dirty="0">
                <a:latin typeface="Verdana"/>
                <a:ea typeface="Verdana"/>
              </a:rPr>
              <a:t>Impacts sur l’état de préparation opérationnelle</a:t>
            </a:r>
          </a:p>
          <a:p>
            <a:pPr marL="285750" indent="-285750" algn="l">
              <a:spcBef>
                <a:spcPts val="600"/>
              </a:spcBef>
              <a:spcAft>
                <a:spcPts val="600"/>
              </a:spcAft>
              <a:buFont typeface="Arial" panose="020B0604020202020204" pitchFamily="34" charset="0"/>
              <a:buChar char="•"/>
            </a:pPr>
            <a:r>
              <a:rPr lang="fr-FR" sz="2000" dirty="0">
                <a:latin typeface="Verdana"/>
                <a:ea typeface="Verdana"/>
              </a:rPr>
              <a:t>Réduit les opérations et la capacité de la mission à se déplacer</a:t>
            </a:r>
          </a:p>
          <a:p>
            <a:pPr marL="285750" indent="-285750" algn="l">
              <a:spcBef>
                <a:spcPts val="600"/>
              </a:spcBef>
              <a:spcAft>
                <a:spcPts val="600"/>
              </a:spcAft>
              <a:buFont typeface="Arial" panose="020B0604020202020204" pitchFamily="34" charset="0"/>
              <a:buChar char="•"/>
            </a:pPr>
            <a:r>
              <a:rPr lang="fr-FR" sz="2000" dirty="0">
                <a:latin typeface="Verdana"/>
                <a:ea typeface="Verdana"/>
              </a:rPr>
              <a:t>Perturbe les chaînes d’approvisionnement et endommage les aérodromes et les routes</a:t>
            </a:r>
          </a:p>
          <a:p>
            <a:pPr marL="285750" indent="-285750" algn="l">
              <a:spcBef>
                <a:spcPts val="600"/>
              </a:spcBef>
              <a:spcAft>
                <a:spcPts val="600"/>
              </a:spcAft>
              <a:buFont typeface="Arial" panose="020B0604020202020204" pitchFamily="34" charset="0"/>
              <a:buChar char="•"/>
            </a:pPr>
            <a:r>
              <a:rPr lang="fr-FR" sz="2000" dirty="0">
                <a:latin typeface="Verdana"/>
                <a:ea typeface="Verdana"/>
              </a:rPr>
              <a:t>Empêche le personnel de la mission d’entrer en contact avec la population civile</a:t>
            </a:r>
          </a:p>
          <a:p>
            <a:pPr marL="285750" indent="-285750" algn="l">
              <a:spcBef>
                <a:spcPts val="600"/>
              </a:spcBef>
              <a:spcAft>
                <a:spcPts val="600"/>
              </a:spcAft>
              <a:buFont typeface="Arial" panose="020B0604020202020204" pitchFamily="34" charset="0"/>
              <a:buChar char="•"/>
            </a:pPr>
            <a:r>
              <a:rPr lang="fr-FR" sz="2000" dirty="0">
                <a:latin typeface="Verdana"/>
                <a:ea typeface="Verdana"/>
              </a:rPr>
              <a:t>Augmente le nombre de demandes d’intervention de la mission pour conditions météorologiques extrêmes émanant des pays hôtes </a:t>
            </a:r>
          </a:p>
        </p:txBody>
      </p:sp>
      <p:pic>
        <p:nvPicPr>
          <p:cNvPr id="2" name="Picture 1">
            <a:extLst>
              <a:ext uri="{FF2B5EF4-FFF2-40B4-BE49-F238E27FC236}">
                <a16:creationId xmlns:a16="http://schemas.microsoft.com/office/drawing/2014/main" id="{BF08B94F-EF65-6AED-C71B-E72E0B912189}"/>
              </a:ext>
            </a:extLst>
          </p:cNvPr>
          <p:cNvPicPr>
            <a:picLocks noChangeAspect="1"/>
          </p:cNvPicPr>
          <p:nvPr>
            <p:custDataLst>
              <p:tags r:id="rId3"/>
            </p:custDataLst>
          </p:nvPr>
        </p:nvPicPr>
        <p:blipFill>
          <a:blip r:embed="rId5">
            <a:extLst>
              <a:ext uri="{BEBA8EAE-BF5A-486C-A8C5-ECC9F3942E4B}">
                <a14:imgProps xmlns:a14="http://schemas.microsoft.com/office/drawing/2010/main">
                  <a14:imgLayer r:embed="rId6">
                    <a14:imgEffect>
                      <a14:brightnessContrast bright="20000"/>
                    </a14:imgEffect>
                  </a14:imgLayer>
                </a14:imgProps>
              </a:ext>
            </a:extLst>
          </a:blip>
          <a:stretch>
            <a:fillRect/>
          </a:stretch>
        </p:blipFill>
        <p:spPr>
          <a:xfrm>
            <a:off x="7266307" y="1438354"/>
            <a:ext cx="3990975" cy="4505325"/>
          </a:xfrm>
          <a:prstGeom prst="rect">
            <a:avLst/>
          </a:prstGeom>
        </p:spPr>
      </p:pic>
    </p:spTree>
    <p:extLst>
      <p:ext uri="{BB962C8B-B14F-4D97-AF65-F5344CB8AC3E}">
        <p14:creationId xmlns:p14="http://schemas.microsoft.com/office/powerpoint/2010/main" val="22422945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2196739-6931-6E34-EDDB-D225A5463B51}"/>
              </a:ext>
            </a:extLst>
          </p:cNvPr>
          <p:cNvSpPr txBox="1"/>
          <p:nvPr>
            <p:custDataLst>
              <p:tags r:id="rId1"/>
            </p:custDataLst>
          </p:nvPr>
        </p:nvSpPr>
        <p:spPr>
          <a:xfrm>
            <a:off x="1245108" y="744383"/>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Possibilités d’interventions de maintien de la paix </a:t>
            </a:r>
          </a:p>
        </p:txBody>
      </p:sp>
      <p:sp>
        <p:nvSpPr>
          <p:cNvPr id="4" name="TextBox 3">
            <a:extLst>
              <a:ext uri="{FF2B5EF4-FFF2-40B4-BE49-F238E27FC236}">
                <a16:creationId xmlns:a16="http://schemas.microsoft.com/office/drawing/2014/main" id="{EA693BB9-4C1B-6B6E-21DF-6F61EEA61A0E}"/>
              </a:ext>
            </a:extLst>
          </p:cNvPr>
          <p:cNvSpPr txBox="1"/>
          <p:nvPr>
            <p:custDataLst>
              <p:tags r:id="rId2"/>
            </p:custDataLst>
          </p:nvPr>
        </p:nvSpPr>
        <p:spPr>
          <a:xfrm>
            <a:off x="1598644" y="1438354"/>
            <a:ext cx="9000000" cy="31700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spcBef>
                <a:spcPts val="600"/>
              </a:spcBef>
              <a:spcAft>
                <a:spcPts val="600"/>
              </a:spcAft>
              <a:buFont typeface="Arial" panose="020B0604020202020204" pitchFamily="34" charset="0"/>
              <a:buChar char="•"/>
            </a:pPr>
            <a:r>
              <a:rPr lang="fr-FR" sz="2000" dirty="0">
                <a:effectLst/>
                <a:latin typeface="Verdana" panose="020B0604030504040204" pitchFamily="34" charset="0"/>
                <a:ea typeface="Calibri" panose="020F0502020204030204" pitchFamily="34" charset="0"/>
                <a:cs typeface="Arial" panose="020B0604020202020204" pitchFamily="34" charset="0"/>
              </a:rPr>
              <a:t>Le changement climatique peut donner lieu à des perspectives de dialogue et de consolidation de la paix</a:t>
            </a:r>
          </a:p>
          <a:p>
            <a:pPr marL="285750" indent="-285750">
              <a:spcBef>
                <a:spcPts val="600"/>
              </a:spcBef>
              <a:spcAft>
                <a:spcPts val="600"/>
              </a:spcAft>
              <a:buFont typeface="Arial" panose="020B0604020202020204" pitchFamily="34" charset="0"/>
              <a:buChar char="•"/>
            </a:pPr>
            <a:r>
              <a:rPr lang="fr-FR" sz="2000" dirty="0">
                <a:effectLst/>
                <a:latin typeface="Verdana" panose="020B0604030504040204" pitchFamily="34" charset="0"/>
                <a:ea typeface="Calibri" panose="020F0502020204030204" pitchFamily="34" charset="0"/>
                <a:cs typeface="Arial" panose="020B0604020202020204" pitchFamily="34" charset="0"/>
              </a:rPr>
              <a:t>Les approches fondées sur le climat pour faire progresser la prévention des conflits peuvent également concourir à la résolution des impacts</a:t>
            </a:r>
          </a:p>
          <a:p>
            <a:pPr marL="285750" indent="-285750">
              <a:spcBef>
                <a:spcPts val="600"/>
              </a:spcBef>
              <a:spcAft>
                <a:spcPts val="600"/>
              </a:spcAft>
              <a:buFont typeface="Arial" panose="020B0604020202020204" pitchFamily="34" charset="0"/>
              <a:buChar char="•"/>
            </a:pPr>
            <a:r>
              <a:rPr lang="fr-FR" sz="2000" dirty="0">
                <a:effectLst/>
                <a:latin typeface="Verdana" panose="020B0604030504040204" pitchFamily="34" charset="0"/>
                <a:ea typeface="Calibri" panose="020F0502020204030204" pitchFamily="34" charset="0"/>
                <a:cs typeface="Arial" panose="020B0604020202020204" pitchFamily="34" charset="0"/>
              </a:rPr>
              <a:t>Les processus d’adaptation au changement climatique peuvent être participatifs et inclusifs</a:t>
            </a:r>
          </a:p>
          <a:p>
            <a:pPr marL="285750" indent="-285750">
              <a:spcBef>
                <a:spcPts val="600"/>
              </a:spcBef>
              <a:spcAft>
                <a:spcPts val="600"/>
              </a:spcAft>
              <a:buFont typeface="Arial" panose="020B0604020202020204" pitchFamily="34" charset="0"/>
              <a:buChar char="•"/>
            </a:pPr>
            <a:r>
              <a:rPr lang="fr-FR" sz="2000" dirty="0">
                <a:effectLst/>
                <a:latin typeface="Verdana" panose="020B0604030504040204" pitchFamily="34" charset="0"/>
                <a:ea typeface="Calibri" panose="020F0502020204030204" pitchFamily="34" charset="0"/>
                <a:cs typeface="Arial" panose="020B0604020202020204" pitchFamily="34" charset="0"/>
              </a:rPr>
              <a:t>Les effets communs du changement climatique peuvent servir de base au dialogue et améliorer la cohésion sociale</a:t>
            </a:r>
          </a:p>
          <a:p>
            <a:pPr marL="285750" indent="-285750">
              <a:spcBef>
                <a:spcPts val="600"/>
              </a:spcBef>
              <a:spcAft>
                <a:spcPts val="600"/>
              </a:spcAft>
              <a:buFont typeface="Arial" panose="020B0604020202020204" pitchFamily="34" charset="0"/>
              <a:buChar char="•"/>
            </a:pPr>
            <a:endParaRPr lang="en-GB" sz="2000" dirty="0">
              <a:effectLst/>
              <a:latin typeface="Verdana" panose="020B060403050404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3396431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C98B0ED-5A22-11B6-5612-23C06CFCFCB8}"/>
              </a:ext>
            </a:extLst>
          </p:cNvPr>
          <p:cNvSpPr txBox="1"/>
          <p:nvPr>
            <p:custDataLst>
              <p:tags r:id="rId1"/>
            </p:custDataLst>
          </p:nvPr>
        </p:nvSpPr>
        <p:spPr>
          <a:xfrm>
            <a:off x="1553723" y="1539624"/>
            <a:ext cx="9350891" cy="307776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spcBef>
                <a:spcPts val="600"/>
              </a:spcBef>
              <a:spcAft>
                <a:spcPts val="600"/>
              </a:spcAft>
            </a:pPr>
            <a:r>
              <a:rPr lang="fr-FR" dirty="0">
                <a:latin typeface="Verdana"/>
                <a:ea typeface="Verdana"/>
              </a:rPr>
              <a:t>Les résolutions suivantes du Conseil de sécurité reconnaissent les effets néfastes du changement climatique, des changements écologiques, de la dégradation des sols, de l’insécurité alimentaire et des catastrophes naturelles. </a:t>
            </a:r>
          </a:p>
          <a:p>
            <a:pPr marL="342900" indent="-342900" algn="l">
              <a:spcBef>
                <a:spcPts val="600"/>
              </a:spcBef>
              <a:spcAft>
                <a:spcPts val="600"/>
              </a:spcAft>
              <a:buFont typeface="Arial" panose="020B0604020202020204" pitchFamily="34" charset="0"/>
              <a:buChar char="•"/>
            </a:pPr>
            <a:r>
              <a:rPr lang="fr-FR" dirty="0">
                <a:latin typeface="Verdana"/>
                <a:ea typeface="Verdana"/>
              </a:rPr>
              <a:t>Résolution 2723 du Conseil de sécurité de l’ONU (2024) sur l’UNFICYP </a:t>
            </a:r>
          </a:p>
          <a:p>
            <a:pPr marL="342900" indent="-342900" algn="l">
              <a:spcBef>
                <a:spcPts val="600"/>
              </a:spcBef>
              <a:spcAft>
                <a:spcPts val="600"/>
              </a:spcAft>
              <a:buFont typeface="Arial" panose="020B0604020202020204" pitchFamily="34" charset="0"/>
              <a:buChar char="•"/>
            </a:pPr>
            <a:r>
              <a:rPr lang="fr-FR" dirty="0">
                <a:latin typeface="Verdana"/>
                <a:ea typeface="Verdana"/>
              </a:rPr>
              <a:t>Résolution 2677 du Conseil de sécurité de l’ONU (2023) sur la MINUSS</a:t>
            </a:r>
          </a:p>
          <a:p>
            <a:pPr marL="342900" indent="-342900" algn="l">
              <a:spcBef>
                <a:spcPts val="600"/>
              </a:spcBef>
              <a:spcAft>
                <a:spcPts val="600"/>
              </a:spcAft>
              <a:buFont typeface="Arial" panose="020B0604020202020204" pitchFamily="34" charset="0"/>
              <a:buChar char="•"/>
            </a:pPr>
            <a:r>
              <a:rPr lang="fr-FR" dirty="0">
                <a:latin typeface="Verdana"/>
                <a:ea typeface="Verdana"/>
              </a:rPr>
              <a:t>Résolution 2709 du Conseil de sécurité de l’ONU (2023) sur la MINUSCA</a:t>
            </a:r>
          </a:p>
          <a:p>
            <a:pPr marL="342900" indent="-342900" algn="l">
              <a:spcBef>
                <a:spcPts val="600"/>
              </a:spcBef>
              <a:spcAft>
                <a:spcPts val="600"/>
              </a:spcAft>
              <a:buFont typeface="Arial" panose="020B0604020202020204" pitchFamily="34" charset="0"/>
              <a:buChar char="•"/>
            </a:pPr>
            <a:r>
              <a:rPr lang="fr-FR" dirty="0">
                <a:latin typeface="Verdana"/>
                <a:ea typeface="Verdana"/>
              </a:rPr>
              <a:t>Résolution 2717 du Conseil de sécurité de l’ONU (2023) sur la MINUSCO</a:t>
            </a:r>
          </a:p>
          <a:p>
            <a:pPr marL="285750" indent="-285750">
              <a:spcBef>
                <a:spcPts val="600"/>
              </a:spcBef>
              <a:spcAft>
                <a:spcPts val="600"/>
              </a:spcAft>
              <a:buFont typeface="Arial" panose="020B0604020202020204" pitchFamily="34" charset="0"/>
              <a:buChar char="•"/>
            </a:pPr>
            <a:endParaRPr lang="en-GB" dirty="0">
              <a:latin typeface="Verdana"/>
              <a:ea typeface="Verdana"/>
            </a:endParaRPr>
          </a:p>
        </p:txBody>
      </p:sp>
      <p:sp>
        <p:nvSpPr>
          <p:cNvPr id="4" name="TextBox 3">
            <a:extLst>
              <a:ext uri="{FF2B5EF4-FFF2-40B4-BE49-F238E27FC236}">
                <a16:creationId xmlns:a16="http://schemas.microsoft.com/office/drawing/2014/main" id="{FAF90E41-B338-2F47-13BA-868843F4790E}"/>
              </a:ext>
            </a:extLst>
          </p:cNvPr>
          <p:cNvSpPr txBox="1"/>
          <p:nvPr>
            <p:custDataLst>
              <p:tags r:id="rId2"/>
            </p:custDataLst>
          </p:nvPr>
        </p:nvSpPr>
        <p:spPr>
          <a:xfrm>
            <a:off x="1245108" y="725910"/>
            <a:ext cx="9701783" cy="707886"/>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Dispositions du mandat sur les risques</a:t>
            </a:r>
          </a:p>
          <a:p>
            <a:pPr algn="ctr"/>
            <a:r>
              <a:rPr lang="fr-FR" sz="2000" b="1" dirty="0">
                <a:solidFill>
                  <a:srgbClr val="0055A5"/>
                </a:solidFill>
                <a:latin typeface="Verdana"/>
                <a:ea typeface="Verdana"/>
              </a:rPr>
              <a:t>pour la paix et la sécurité liés au climat</a:t>
            </a:r>
          </a:p>
        </p:txBody>
      </p:sp>
      <p:pic>
        <p:nvPicPr>
          <p:cNvPr id="1028" name="Picture 4" descr="UNSC: In a 1st, UN Security Council adopts 4 resolutions remotely - The  Economic Times">
            <a:extLst>
              <a:ext uri="{FF2B5EF4-FFF2-40B4-BE49-F238E27FC236}">
                <a16:creationId xmlns:a16="http://schemas.microsoft.com/office/drawing/2014/main" id="{E74638EF-BFFF-106A-F837-5AA165B32279}"/>
              </a:ext>
            </a:extLst>
          </p:cNvPr>
          <p:cNvPicPr>
            <a:picLocks noChangeAspect="1" noChangeArrowheads="1"/>
          </p:cNvPicPr>
          <p:nvPr>
            <p:custDataLst>
              <p:tags r:id="rId3"/>
            </p:custDataLst>
          </p:nvPr>
        </p:nvPicPr>
        <p:blipFill>
          <a:blip r:embed="rId5">
            <a:extLst>
              <a:ext uri="{BEBA8EAE-BF5A-486C-A8C5-ECC9F3942E4B}">
                <a14:imgProps xmlns:a14="http://schemas.microsoft.com/office/drawing/2010/main">
                  <a14:imgLayer r:embed="rId6">
                    <a14:imgEffect>
                      <a14:brightnessContrast bright="10000"/>
                    </a14:imgEffect>
                  </a14:imgLayer>
                </a14:imgProps>
              </a:ext>
              <a:ext uri="{28A0092B-C50C-407E-A947-70E740481C1C}">
                <a14:useLocalDpi xmlns:a14="http://schemas.microsoft.com/office/drawing/2010/main" val="0"/>
              </a:ext>
            </a:extLst>
          </a:blip>
          <a:srcRect/>
          <a:stretch>
            <a:fillRect/>
          </a:stretch>
        </p:blipFill>
        <p:spPr bwMode="auto">
          <a:xfrm>
            <a:off x="4625162" y="4451989"/>
            <a:ext cx="3208015" cy="24060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91112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014B43D3-4B30-3C17-11EF-D3D87DCBFF92}"/>
              </a:ext>
            </a:extLst>
          </p:cNvPr>
          <p:cNvGraphicFramePr>
            <a:graphicFrameLocks noGrp="1"/>
          </p:cNvGraphicFramePr>
          <p:nvPr>
            <p:custDataLst>
              <p:tags r:id="rId1"/>
            </p:custDataLst>
            <p:extLst>
              <p:ext uri="{D42A27DB-BD31-4B8C-83A1-F6EECF244321}">
                <p14:modId xmlns:p14="http://schemas.microsoft.com/office/powerpoint/2010/main" val="2771793609"/>
              </p:ext>
            </p:extLst>
          </p:nvPr>
        </p:nvGraphicFramePr>
        <p:xfrm>
          <a:off x="1132114" y="770640"/>
          <a:ext cx="10069286" cy="5230360"/>
        </p:xfrm>
        <a:graphic>
          <a:graphicData uri="http://schemas.openxmlformats.org/drawingml/2006/table">
            <a:tbl>
              <a:tblPr firstRow="1" bandRow="1">
                <a:tableStyleId>{5C22544A-7EE6-4342-B048-85BDC9FD1C3A}</a:tableStyleId>
              </a:tblPr>
              <a:tblGrid>
                <a:gridCol w="10069286">
                  <a:extLst>
                    <a:ext uri="{9D8B030D-6E8A-4147-A177-3AD203B41FA5}">
                      <a16:colId xmlns:a16="http://schemas.microsoft.com/office/drawing/2014/main" val="4245990088"/>
                    </a:ext>
                  </a:extLst>
                </a:gridCol>
              </a:tblGrid>
              <a:tr h="540000">
                <a:tc>
                  <a:txBody>
                    <a:bodyPr/>
                    <a:lstStyle/>
                    <a:p>
                      <a:pPr algn="ctr">
                        <a:spcBef>
                          <a:spcPts val="600"/>
                        </a:spcBef>
                        <a:spcAft>
                          <a:spcPts val="600"/>
                        </a:spcAft>
                      </a:pPr>
                      <a:r>
                        <a:rPr lang="fr-FR" sz="1800" noProof="0" dirty="0">
                          <a:solidFill>
                            <a:srgbClr val="0055A5"/>
                          </a:solidFill>
                          <a:latin typeface="Verdana"/>
                          <a:ea typeface="Verdana"/>
                        </a:rPr>
                        <a:t>Objectifs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5372077"/>
                  </a:ext>
                </a:extLst>
              </a:tr>
              <a:tr h="370840">
                <a:tc>
                  <a:txBody>
                    <a:bodyPr/>
                    <a:lstStyle/>
                    <a:p>
                      <a:pPr marL="342900" indent="-342900" algn="l">
                        <a:spcBef>
                          <a:spcPts val="600"/>
                        </a:spcBef>
                        <a:spcAft>
                          <a:spcPts val="600"/>
                        </a:spcAft>
                        <a:buFont typeface="Arial" panose="020B0604020202020204" pitchFamily="34" charset="0"/>
                        <a:buChar char="•"/>
                      </a:pPr>
                      <a:r>
                        <a:rPr lang="fr-FR" sz="1800" noProof="0" dirty="0">
                          <a:latin typeface="Verdana"/>
                          <a:ea typeface="Verdana"/>
                        </a:rPr>
                        <a:t>Expliquer la pertinence du climat, de la paix et de la sécurité pour le maintien de la paix de l’ONU et ce que les agents de maintien de la paix doivent savoir à ce sujet.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00828333"/>
                  </a:ext>
                </a:extLst>
              </a:tr>
              <a:tr h="370840">
                <a:tc>
                  <a:txBody>
                    <a:bodyPr/>
                    <a:lstStyle/>
                    <a:p>
                      <a:pPr algn="l" rtl="0">
                        <a:spcBef>
                          <a:spcPts val="600"/>
                        </a:spcBef>
                        <a:spcAft>
                          <a:spcPts val="600"/>
                        </a:spcAft>
                      </a:pPr>
                      <a:endParaRPr lang="fr-FR" sz="1800" b="1" noProof="0" dirty="0">
                        <a:solidFill>
                          <a:schemeClr val="tx1"/>
                        </a:solidFill>
                        <a:latin typeface="Verdana" panose="020B0604030504040204" pitchFamily="34" charset="0"/>
                        <a:ea typeface="Verdana" panose="020B060403050404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89153130"/>
                  </a:ext>
                </a:extLst>
              </a:tr>
              <a:tr h="540000">
                <a:tc>
                  <a:txBody>
                    <a:bodyPr/>
                    <a:lstStyle/>
                    <a:p>
                      <a:pPr algn="ctr">
                        <a:spcBef>
                          <a:spcPts val="600"/>
                        </a:spcBef>
                        <a:spcAft>
                          <a:spcPts val="600"/>
                        </a:spcAft>
                      </a:pPr>
                      <a:r>
                        <a:rPr lang="fr-FR" sz="1800" b="1" noProof="0" dirty="0">
                          <a:solidFill>
                            <a:srgbClr val="0055A5"/>
                          </a:solidFill>
                          <a:latin typeface="Verdana"/>
                          <a:ea typeface="Verdana"/>
                        </a:rPr>
                        <a:t>Pertinence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64552446"/>
                  </a:ext>
                </a:extLst>
              </a:tr>
              <a:tr h="370840">
                <a:tc>
                  <a:txBody>
                    <a:bodyPr/>
                    <a:lstStyle/>
                    <a:p>
                      <a:pPr marL="342900" indent="-342900">
                        <a:spcBef>
                          <a:spcPts val="600"/>
                        </a:spcBef>
                        <a:spcAft>
                          <a:spcPts val="600"/>
                        </a:spcAft>
                        <a:buFont typeface="Arial" panose="020B0604020202020204" pitchFamily="34" charset="0"/>
                        <a:buChar char="•"/>
                      </a:pPr>
                      <a:r>
                        <a:rPr lang="fr-FR" sz="1800" noProof="0" dirty="0">
                          <a:latin typeface="Verdana"/>
                          <a:ea typeface="Verdana"/>
                        </a:rPr>
                        <a:t>En tant qu’agent de maintien de la paix, vous devez avoir conscience des menaces et des risques que le changement climatique fait peser sur le maintien de la paix.</a:t>
                      </a:r>
                    </a:p>
                    <a:p>
                      <a:pPr marL="342900" indent="-342900">
                        <a:spcBef>
                          <a:spcPts val="600"/>
                        </a:spcBef>
                        <a:spcAft>
                          <a:spcPts val="600"/>
                        </a:spcAft>
                        <a:buFont typeface="Arial" panose="020B0604020202020204" pitchFamily="34" charset="0"/>
                        <a:buChar char="•"/>
                      </a:pPr>
                      <a:r>
                        <a:rPr lang="fr-FR" sz="1800" noProof="0" dirty="0">
                          <a:latin typeface="Verdana"/>
                          <a:ea typeface="Verdana"/>
                        </a:rPr>
                        <a:t>S’il n’existe pas encore de corrélation directe entre le changement climatique, l’insécurité et les conflits, les liens indirects se font de plus en plus sentir, en particulier pour les groupes vulnérables. </a:t>
                      </a:r>
                    </a:p>
                    <a:p>
                      <a:pPr marL="342900" indent="-342900">
                        <a:spcBef>
                          <a:spcPts val="600"/>
                        </a:spcBef>
                        <a:spcAft>
                          <a:spcPts val="600"/>
                        </a:spcAft>
                        <a:buFont typeface="Arial" panose="020B0604020202020204" pitchFamily="34" charset="0"/>
                        <a:buChar char="•"/>
                      </a:pPr>
                      <a:r>
                        <a:rPr lang="fr-FR" sz="1800" noProof="0" dirty="0">
                          <a:latin typeface="Verdana"/>
                          <a:ea typeface="Verdana"/>
                        </a:rPr>
                        <a:t>L’élévation du niveau de la mer, les sécheresses, les inondations et autres phénomènes liés au changement climatique peuvent avoir des effets dévastateurs sur des environnements déjà précaires et des communautés vulnérables.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77749241"/>
                  </a:ext>
                </a:extLst>
              </a:tr>
            </a:tbl>
          </a:graphicData>
        </a:graphic>
      </p:graphicFrame>
    </p:spTree>
    <p:extLst>
      <p:ext uri="{BB962C8B-B14F-4D97-AF65-F5344CB8AC3E}">
        <p14:creationId xmlns:p14="http://schemas.microsoft.com/office/powerpoint/2010/main" val="39001277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C4DFDD-A542-06EC-154D-1B00AED8C959}"/>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19DAEC7E-4BC9-4362-165C-FEDB63A098AB}"/>
              </a:ext>
            </a:extLst>
          </p:cNvPr>
          <p:cNvSpPr txBox="1"/>
          <p:nvPr>
            <p:custDataLst>
              <p:tags r:id="rId1"/>
            </p:custDataLst>
          </p:nvPr>
        </p:nvSpPr>
        <p:spPr>
          <a:xfrm>
            <a:off x="1524000" y="2967335"/>
            <a:ext cx="9144000" cy="923330"/>
          </a:xfrm>
          <a:prstGeom prst="rect">
            <a:avLst/>
          </a:prstGeom>
          <a:noFill/>
        </p:spPr>
        <p:txBody>
          <a:bodyPr wrap="square" anchor="ctr">
            <a:spAutoFit/>
          </a:bodyPr>
          <a:lstStyle/>
          <a:p>
            <a:pPr marL="0" marR="0" algn="ctr">
              <a:spcBef>
                <a:spcPts val="600"/>
              </a:spcBef>
              <a:spcAft>
                <a:spcPts val="600"/>
              </a:spcAft>
            </a:pPr>
            <a:r>
              <a:rPr lang="fr-FR" sz="5400" b="1" dirty="0">
                <a:solidFill>
                  <a:srgbClr val="0055A5"/>
                </a:solidFill>
                <a:effectLst/>
                <a:latin typeface="Verdana" panose="020B0604030504040204" pitchFamily="34" charset="0"/>
                <a:ea typeface="Verdana" panose="020B0604030504040204" pitchFamily="34" charset="0"/>
                <a:cs typeface="Aptos" panose="020B0004020202020204" pitchFamily="34" charset="0"/>
              </a:rPr>
              <a:t>Merci</a:t>
            </a:r>
          </a:p>
        </p:txBody>
      </p:sp>
    </p:spTree>
    <p:extLst>
      <p:ext uri="{BB962C8B-B14F-4D97-AF65-F5344CB8AC3E}">
        <p14:creationId xmlns:p14="http://schemas.microsoft.com/office/powerpoint/2010/main" val="21890551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AF90E41-B338-2F47-13BA-868843F4790E}"/>
              </a:ext>
            </a:extLst>
          </p:cNvPr>
          <p:cNvSpPr txBox="1"/>
          <p:nvPr>
            <p:custDataLst>
              <p:tags r:id="rId1"/>
            </p:custDataLst>
          </p:nvPr>
        </p:nvSpPr>
        <p:spPr>
          <a:xfrm>
            <a:off x="1245108"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 d’apprentissage 2.8.2 : Vidéo de l’ONU</a:t>
            </a:r>
          </a:p>
        </p:txBody>
      </p:sp>
      <p:pic>
        <p:nvPicPr>
          <p:cNvPr id="2" name="Climate Change, Peace and Security   teaser">
            <a:hlinkClick r:id="" action="ppaction://media"/>
            <a:extLst>
              <a:ext uri="{FF2B5EF4-FFF2-40B4-BE49-F238E27FC236}">
                <a16:creationId xmlns:a16="http://schemas.microsoft.com/office/drawing/2014/main" id="{E6DEF4C6-022B-B8A5-0BCC-4A6A8E89EF90}"/>
              </a:ext>
            </a:extLst>
          </p:cNvPr>
          <p:cNvPicPr>
            <a:picLocks noChangeAspect="1"/>
          </p:cNvPicPr>
          <p:nvPr>
            <a:videoFile r:link="rId3"/>
            <p:custDataLst>
              <p:tags r:id="rId4"/>
            </p:custDataLst>
            <p:extLst>
              <p:ext uri="{DAA4B4D4-6D71-4841-9C94-3DE7FCFB9230}">
                <p14:media xmlns:p14="http://schemas.microsoft.com/office/powerpoint/2010/main" r:embed="rId2"/>
              </p:ext>
            </p:extLst>
          </p:nvPr>
        </p:nvPicPr>
        <p:blipFill>
          <a:blip r:embed="rId6"/>
          <a:stretch>
            <a:fillRect/>
          </a:stretch>
        </p:blipFill>
        <p:spPr>
          <a:xfrm>
            <a:off x="1981199" y="1436947"/>
            <a:ext cx="8229600" cy="4629150"/>
          </a:xfrm>
          <a:prstGeom prst="rect">
            <a:avLst/>
          </a:prstGeom>
        </p:spPr>
      </p:pic>
    </p:spTree>
    <p:extLst>
      <p:ext uri="{BB962C8B-B14F-4D97-AF65-F5344CB8AC3E}">
        <p14:creationId xmlns:p14="http://schemas.microsoft.com/office/powerpoint/2010/main" val="3644135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401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AF90E41-B338-2F47-13BA-868843F4790E}"/>
              </a:ext>
            </a:extLst>
          </p:cNvPr>
          <p:cNvSpPr txBox="1"/>
          <p:nvPr>
            <p:custDataLst>
              <p:tags r:id="rId1"/>
            </p:custDataLst>
          </p:nvPr>
        </p:nvSpPr>
        <p:spPr>
          <a:xfrm>
            <a:off x="1245108"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 d’apprentissage 2.8.3 : Vidéo de l’ONU</a:t>
            </a:r>
          </a:p>
        </p:txBody>
      </p:sp>
      <p:pic>
        <p:nvPicPr>
          <p:cNvPr id="3" name="What is the link between climate change and conflict_">
            <a:hlinkClick r:id="" action="ppaction://media"/>
            <a:extLst>
              <a:ext uri="{FF2B5EF4-FFF2-40B4-BE49-F238E27FC236}">
                <a16:creationId xmlns:a16="http://schemas.microsoft.com/office/drawing/2014/main" id="{788A014C-4116-0130-1877-91ED87FED635}"/>
              </a:ext>
            </a:extLst>
          </p:cNvPr>
          <p:cNvPicPr>
            <a:picLocks noChangeAspect="1"/>
          </p:cNvPicPr>
          <p:nvPr>
            <a:videoFile r:link="rId3"/>
            <p:custDataLst>
              <p:tags r:id="rId4"/>
            </p:custDataLst>
            <p:extLst>
              <p:ext uri="{DAA4B4D4-6D71-4841-9C94-3DE7FCFB9230}">
                <p14:media xmlns:p14="http://schemas.microsoft.com/office/powerpoint/2010/main" r:embed="rId2"/>
              </p:ext>
            </p:extLst>
          </p:nvPr>
        </p:nvPicPr>
        <p:blipFill>
          <a:blip r:embed="rId6"/>
          <a:stretch>
            <a:fillRect/>
          </a:stretch>
        </p:blipFill>
        <p:spPr>
          <a:xfrm>
            <a:off x="1981199" y="1436947"/>
            <a:ext cx="8229600" cy="4629150"/>
          </a:xfrm>
          <a:prstGeom prst="rect">
            <a:avLst/>
          </a:prstGeom>
        </p:spPr>
      </p:pic>
    </p:spTree>
    <p:extLst>
      <p:ext uri="{BB962C8B-B14F-4D97-AF65-F5344CB8AC3E}">
        <p14:creationId xmlns:p14="http://schemas.microsoft.com/office/powerpoint/2010/main" val="1836800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633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AF90E41-B338-2F47-13BA-868843F4790E}"/>
              </a:ext>
            </a:extLst>
          </p:cNvPr>
          <p:cNvSpPr txBox="1"/>
          <p:nvPr>
            <p:custDataLst>
              <p:tags r:id="rId1"/>
            </p:custDataLst>
          </p:nvPr>
        </p:nvSpPr>
        <p:spPr>
          <a:xfrm>
            <a:off x="1245108"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 d’apprentissage 2.8.4 : Vidéo de l’ONU</a:t>
            </a:r>
          </a:p>
        </p:txBody>
      </p:sp>
      <p:pic>
        <p:nvPicPr>
          <p:cNvPr id="2" name="Pakistani Peacekeepers Protect Bentiu, South Sudan, from Floods">
            <a:hlinkClick r:id="" action="ppaction://media"/>
            <a:extLst>
              <a:ext uri="{FF2B5EF4-FFF2-40B4-BE49-F238E27FC236}">
                <a16:creationId xmlns:a16="http://schemas.microsoft.com/office/drawing/2014/main" id="{85432E82-3662-6EDE-A270-E594F0A7B6C3}"/>
              </a:ext>
            </a:extLst>
          </p:cNvPr>
          <p:cNvPicPr>
            <a:picLocks noChangeAspect="1"/>
          </p:cNvPicPr>
          <p:nvPr>
            <a:videoFile r:link="rId3"/>
            <p:custDataLst>
              <p:tags r:id="rId4"/>
            </p:custDataLst>
            <p:extLst>
              <p:ext uri="{DAA4B4D4-6D71-4841-9C94-3DE7FCFB9230}">
                <p14:media xmlns:p14="http://schemas.microsoft.com/office/powerpoint/2010/main" r:embed="rId2"/>
              </p:ext>
            </p:extLst>
          </p:nvPr>
        </p:nvPicPr>
        <p:blipFill>
          <a:blip r:embed="rId6"/>
          <a:stretch>
            <a:fillRect/>
          </a:stretch>
        </p:blipFill>
        <p:spPr>
          <a:xfrm>
            <a:off x="1981199" y="1436947"/>
            <a:ext cx="8229600" cy="4629150"/>
          </a:xfrm>
          <a:prstGeom prst="rect">
            <a:avLst/>
          </a:prstGeom>
        </p:spPr>
      </p:pic>
    </p:spTree>
    <p:extLst>
      <p:ext uri="{BB962C8B-B14F-4D97-AF65-F5344CB8AC3E}">
        <p14:creationId xmlns:p14="http://schemas.microsoft.com/office/powerpoint/2010/main" val="562378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126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014B43D3-4B30-3C17-11EF-D3D87DCBFF92}"/>
              </a:ext>
            </a:extLst>
          </p:cNvPr>
          <p:cNvGraphicFramePr>
            <a:graphicFrameLocks noGrp="1"/>
          </p:cNvGraphicFramePr>
          <p:nvPr>
            <p:custDataLst>
              <p:tags r:id="rId1"/>
            </p:custDataLst>
            <p:extLst>
              <p:ext uri="{D42A27DB-BD31-4B8C-83A1-F6EECF244321}">
                <p14:modId xmlns:p14="http://schemas.microsoft.com/office/powerpoint/2010/main" val="2101722816"/>
              </p:ext>
            </p:extLst>
          </p:nvPr>
        </p:nvGraphicFramePr>
        <p:xfrm>
          <a:off x="1426029" y="1099422"/>
          <a:ext cx="9361713" cy="4593840"/>
        </p:xfrm>
        <a:graphic>
          <a:graphicData uri="http://schemas.openxmlformats.org/drawingml/2006/table">
            <a:tbl>
              <a:tblPr firstRow="1" bandRow="1">
                <a:tableStyleId>{5C22544A-7EE6-4342-B048-85BDC9FD1C3A}</a:tableStyleId>
              </a:tblPr>
              <a:tblGrid>
                <a:gridCol w="9361713">
                  <a:extLst>
                    <a:ext uri="{9D8B030D-6E8A-4147-A177-3AD203B41FA5}">
                      <a16:colId xmlns:a16="http://schemas.microsoft.com/office/drawing/2014/main" val="4245990088"/>
                    </a:ext>
                  </a:extLst>
                </a:gridCol>
              </a:tblGrid>
              <a:tr h="540000">
                <a:tc>
                  <a:txBody>
                    <a:bodyPr/>
                    <a:lstStyle/>
                    <a:p>
                      <a:pPr algn="ctr">
                        <a:spcBef>
                          <a:spcPts val="1200"/>
                        </a:spcBef>
                        <a:spcAft>
                          <a:spcPts val="1200"/>
                        </a:spcAft>
                      </a:pPr>
                      <a:r>
                        <a:rPr lang="fr-FR" sz="2000" dirty="0">
                          <a:solidFill>
                            <a:srgbClr val="0055A5"/>
                          </a:solidFill>
                          <a:latin typeface="Verdana" panose="020B0604030504040204" pitchFamily="34" charset="0"/>
                          <a:ea typeface="Verdana" panose="020B0604030504040204" pitchFamily="34" charset="0"/>
                        </a:rPr>
                        <a:t>Résultats de l’apprentissage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5372077"/>
                  </a:ext>
                </a:extLst>
              </a:tr>
              <a:tr h="370840">
                <a:tc>
                  <a:txBody>
                    <a:bodyPr/>
                    <a:lstStyle/>
                    <a:p>
                      <a:pPr marL="457200" lvl="0" indent="-457200">
                        <a:spcBef>
                          <a:spcPts val="1200"/>
                        </a:spcBef>
                        <a:spcAft>
                          <a:spcPts val="1200"/>
                        </a:spcAft>
                        <a:buFont typeface="+mj-lt"/>
                        <a:buAutoNum type="arabicPeriod"/>
                      </a:pPr>
                      <a:r>
                        <a:rPr lang="fr-FR" sz="2000" dirty="0">
                          <a:solidFill>
                            <a:schemeClr val="dk1"/>
                          </a:solidFill>
                          <a:effectLst/>
                          <a:latin typeface="Verdana" panose="020B0604030504040204" pitchFamily="34" charset="0"/>
                          <a:ea typeface="Verdana" panose="020B0604030504040204" pitchFamily="34" charset="0"/>
                          <a:cs typeface="+mn-cs"/>
                        </a:rPr>
                        <a:t>Citer et décrire les effets que le changement climatique peut avoir sur la paix et la sécurité. </a:t>
                      </a:r>
                    </a:p>
                    <a:p>
                      <a:pPr marL="457200" lvl="0" indent="-457200">
                        <a:spcBef>
                          <a:spcPts val="1200"/>
                        </a:spcBef>
                        <a:spcAft>
                          <a:spcPts val="1200"/>
                        </a:spcAft>
                        <a:buFont typeface="+mj-lt"/>
                        <a:buAutoNum type="arabicPeriod"/>
                      </a:pPr>
                      <a:r>
                        <a:rPr lang="fr-FR" sz="2000" dirty="0">
                          <a:solidFill>
                            <a:schemeClr val="dk1"/>
                          </a:solidFill>
                          <a:effectLst/>
                          <a:latin typeface="Verdana" panose="020B0604030504040204" pitchFamily="34" charset="0"/>
                          <a:ea typeface="Verdana" panose="020B0604030504040204" pitchFamily="34" charset="0"/>
                          <a:cs typeface="+mn-cs"/>
                        </a:rPr>
                        <a:t>Donner des exemples de la manière dont le changement climatique peut aggraver les conflits violents et mettre en péril les capacités des opérations de maintien de la paix. </a:t>
                      </a:r>
                    </a:p>
                    <a:p>
                      <a:pPr marL="457200" lvl="0" indent="-457200">
                        <a:spcBef>
                          <a:spcPts val="1200"/>
                        </a:spcBef>
                        <a:spcAft>
                          <a:spcPts val="1200"/>
                        </a:spcAft>
                        <a:buFont typeface="+mj-lt"/>
                        <a:buAutoNum type="arabicPeriod"/>
                      </a:pPr>
                      <a:r>
                        <a:rPr lang="fr-FR" sz="2000" dirty="0">
                          <a:solidFill>
                            <a:schemeClr val="dk1"/>
                          </a:solidFill>
                          <a:effectLst/>
                          <a:latin typeface="Verdana" panose="020B0604030504040204" pitchFamily="34" charset="0"/>
                          <a:ea typeface="Verdana" panose="020B0604030504040204" pitchFamily="34" charset="0"/>
                          <a:cs typeface="+mn-cs"/>
                        </a:rPr>
                        <a:t>Décrire les passerelles par lesquelles le changement climatique peut accroître les risques pour la paix et la sécurité. </a:t>
                      </a:r>
                    </a:p>
                    <a:p>
                      <a:pPr marL="457200" lvl="0" indent="-457200">
                        <a:spcBef>
                          <a:spcPts val="1200"/>
                        </a:spcBef>
                        <a:spcAft>
                          <a:spcPts val="1200"/>
                        </a:spcAft>
                        <a:buFont typeface="+mj-lt"/>
                        <a:buAutoNum type="arabicPeriod"/>
                      </a:pPr>
                      <a:r>
                        <a:rPr lang="fr-FR" sz="2000" dirty="0">
                          <a:solidFill>
                            <a:schemeClr val="dk1"/>
                          </a:solidFill>
                          <a:effectLst/>
                          <a:latin typeface="Verdana" panose="020B0604030504040204" pitchFamily="34" charset="0"/>
                          <a:ea typeface="Verdana" panose="020B0604030504040204" pitchFamily="34" charset="0"/>
                          <a:cs typeface="+mn-cs"/>
                        </a:rPr>
                        <a:t>Confirmer que la question du climat, de la paix et de la sécurité figure à l’ordre du jour du Conseil de sécurité et que certaines missions de maintien de la paix sont mandatées pour s’en occuper.</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00828333"/>
                  </a:ext>
                </a:extLst>
              </a:tr>
            </a:tbl>
          </a:graphicData>
        </a:graphic>
      </p:graphicFrame>
    </p:spTree>
    <p:extLst>
      <p:ext uri="{BB962C8B-B14F-4D97-AF65-F5344CB8AC3E}">
        <p14:creationId xmlns:p14="http://schemas.microsoft.com/office/powerpoint/2010/main" val="15616630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D2520516-003C-B7ED-28FB-A51996EA490F}"/>
              </a:ext>
            </a:extLst>
          </p:cNvPr>
          <p:cNvGraphicFramePr>
            <a:graphicFrameLocks noGrp="1"/>
          </p:cNvGraphicFramePr>
          <p:nvPr>
            <p:custDataLst>
              <p:tags r:id="rId1"/>
            </p:custDataLst>
            <p:extLst>
              <p:ext uri="{D42A27DB-BD31-4B8C-83A1-F6EECF244321}">
                <p14:modId xmlns:p14="http://schemas.microsoft.com/office/powerpoint/2010/main" val="2261975648"/>
              </p:ext>
            </p:extLst>
          </p:nvPr>
        </p:nvGraphicFramePr>
        <p:xfrm>
          <a:off x="1596000" y="2247480"/>
          <a:ext cx="9000000" cy="2363040"/>
        </p:xfrm>
        <a:graphic>
          <a:graphicData uri="http://schemas.openxmlformats.org/drawingml/2006/table">
            <a:tbl>
              <a:tblPr firstRow="1" firstCol="1" bandRow="1">
                <a:tableStyleId>{5C22544A-7EE6-4342-B048-85BDC9FD1C3A}</a:tableStyleId>
              </a:tblPr>
              <a:tblGrid>
                <a:gridCol w="2518800">
                  <a:extLst>
                    <a:ext uri="{9D8B030D-6E8A-4147-A177-3AD203B41FA5}">
                      <a16:colId xmlns:a16="http://schemas.microsoft.com/office/drawing/2014/main" val="2117369804"/>
                    </a:ext>
                  </a:extLst>
                </a:gridCol>
                <a:gridCol w="6481200">
                  <a:extLst>
                    <a:ext uri="{9D8B030D-6E8A-4147-A177-3AD203B41FA5}">
                      <a16:colId xmlns:a16="http://schemas.microsoft.com/office/drawing/2014/main" val="2504447503"/>
                    </a:ext>
                  </a:extLst>
                </a:gridCol>
              </a:tblGrid>
              <a:tr h="900000">
                <a:tc gridSpan="2">
                  <a:txBody>
                    <a:bodyPr/>
                    <a:lstStyle/>
                    <a:p>
                      <a:pPr marL="0" marR="0">
                        <a:lnSpc>
                          <a:spcPct val="100000"/>
                        </a:lnSpc>
                        <a:spcBef>
                          <a:spcPts val="1200"/>
                        </a:spcBef>
                        <a:spcAft>
                          <a:spcPts val="1200"/>
                        </a:spcAft>
                      </a:pPr>
                      <a:r>
                        <a:rPr lang="fr-FR" sz="2000" dirty="0">
                          <a:solidFill>
                            <a:schemeClr val="tx1"/>
                          </a:solidFill>
                          <a:effectLst/>
                          <a:latin typeface="Verdana" panose="020B0604030504040204" pitchFamily="34" charset="0"/>
                          <a:ea typeface="Verdana" panose="020B0604030504040204" pitchFamily="34" charset="0"/>
                        </a:rPr>
                        <a:t>Activité d’apprentissage obligatoire 2.8.1 : Quel est l’effet du changement climatique sur votre vie ?</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extLst>
                  <a:ext uri="{0D108BD9-81ED-4DB2-BD59-A6C34878D82A}">
                    <a16:rowId xmlns:a16="http://schemas.microsoft.com/office/drawing/2014/main" val="2165574739"/>
                  </a:ext>
                </a:extLst>
              </a:tr>
              <a:tr h="731520">
                <a:tc>
                  <a:txBody>
                    <a:bodyPr/>
                    <a:lstStyle/>
                    <a:p>
                      <a:pPr marL="0" marR="0" algn="r">
                        <a:lnSpc>
                          <a:spcPct val="100000"/>
                        </a:lnSpc>
                        <a:spcBef>
                          <a:spcPts val="1200"/>
                        </a:spcBef>
                        <a:spcAft>
                          <a:spcPts val="1200"/>
                        </a:spcAft>
                      </a:pPr>
                      <a:r>
                        <a:rPr lang="fr-FR" sz="2000" dirty="0">
                          <a:solidFill>
                            <a:srgbClr val="0556A6"/>
                          </a:solidFill>
                          <a:effectLst/>
                          <a:latin typeface="Verdana"/>
                          <a:ea typeface="Verdana"/>
                          <a:cs typeface="Arial"/>
                        </a:rPr>
                        <a:t>Objet :</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0000"/>
                        </a:lnSpc>
                        <a:spcBef>
                          <a:spcPts val="1200"/>
                        </a:spcBef>
                        <a:spcAft>
                          <a:spcPts val="1200"/>
                        </a:spcAft>
                      </a:pPr>
                      <a:r>
                        <a:rPr lang="fr-FR" sz="2000" dirty="0">
                          <a:effectLst/>
                          <a:latin typeface="Verdana"/>
                          <a:ea typeface="Verdana"/>
                          <a:cs typeface="Arial"/>
                        </a:rPr>
                        <a:t>Sensibiliser les participants à la réalité du changement climatique</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36996522"/>
                  </a:ext>
                </a:extLst>
              </a:tr>
              <a:tr h="731520">
                <a:tc>
                  <a:txBody>
                    <a:bodyPr/>
                    <a:lstStyle/>
                    <a:p>
                      <a:pPr marL="0" marR="0" algn="r">
                        <a:lnSpc>
                          <a:spcPct val="100000"/>
                        </a:lnSpc>
                        <a:spcBef>
                          <a:spcPts val="1200"/>
                        </a:spcBef>
                        <a:spcAft>
                          <a:spcPts val="1200"/>
                        </a:spcAft>
                      </a:pPr>
                      <a:r>
                        <a:rPr lang="fr-FR" sz="2000" dirty="0">
                          <a:solidFill>
                            <a:srgbClr val="0556A6"/>
                          </a:solidFill>
                          <a:effectLst/>
                          <a:latin typeface="Verdana"/>
                          <a:ea typeface="Verdana"/>
                        </a:rPr>
                        <a:t>Temps imparti :</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0000"/>
                        </a:lnSpc>
                        <a:spcBef>
                          <a:spcPts val="1200"/>
                        </a:spcBef>
                        <a:spcAft>
                          <a:spcPts val="1200"/>
                        </a:spcAft>
                      </a:pPr>
                      <a:r>
                        <a:rPr lang="fr-FR" sz="2000" dirty="0">
                          <a:effectLst/>
                          <a:latin typeface="Verdana"/>
                          <a:ea typeface="Verdana"/>
                        </a:rPr>
                        <a:t>8 à 10 minutes </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78295258"/>
                  </a:ext>
                </a:extLst>
              </a:tr>
            </a:tbl>
          </a:graphicData>
        </a:graphic>
      </p:graphicFrame>
    </p:spTree>
    <p:extLst>
      <p:ext uri="{BB962C8B-B14F-4D97-AF65-F5344CB8AC3E}">
        <p14:creationId xmlns:p14="http://schemas.microsoft.com/office/powerpoint/2010/main" val="1728359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2B85309-D988-5044-8D7D-CD245702C3A5}"/>
              </a:ext>
            </a:extLst>
          </p:cNvPr>
          <p:cNvSpPr txBox="1"/>
          <p:nvPr>
            <p:custDataLst>
              <p:tags r:id="rId1"/>
            </p:custDataLst>
          </p:nvPr>
        </p:nvSpPr>
        <p:spPr>
          <a:xfrm>
            <a:off x="1245108" y="730301"/>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Principaux effets du changement climatique</a:t>
            </a:r>
          </a:p>
        </p:txBody>
      </p:sp>
      <p:graphicFrame>
        <p:nvGraphicFramePr>
          <p:cNvPr id="6" name="Table 5">
            <a:extLst>
              <a:ext uri="{FF2B5EF4-FFF2-40B4-BE49-F238E27FC236}">
                <a16:creationId xmlns:a16="http://schemas.microsoft.com/office/drawing/2014/main" id="{F3D4B6D2-F005-EAE0-4C68-3AF3FAE7AC1A}"/>
              </a:ext>
            </a:extLst>
          </p:cNvPr>
          <p:cNvGraphicFramePr>
            <a:graphicFrameLocks noGrp="1"/>
          </p:cNvGraphicFramePr>
          <p:nvPr>
            <p:custDataLst>
              <p:tags r:id="rId2"/>
            </p:custDataLst>
            <p:extLst>
              <p:ext uri="{D42A27DB-BD31-4B8C-83A1-F6EECF244321}">
                <p14:modId xmlns:p14="http://schemas.microsoft.com/office/powerpoint/2010/main" val="1197208966"/>
              </p:ext>
            </p:extLst>
          </p:nvPr>
        </p:nvGraphicFramePr>
        <p:xfrm>
          <a:off x="1134181" y="1378902"/>
          <a:ext cx="9923635" cy="4100195"/>
        </p:xfrm>
        <a:graphic>
          <a:graphicData uri="http://schemas.openxmlformats.org/drawingml/2006/table">
            <a:tbl>
              <a:tblPr firstRow="1" bandRow="1">
                <a:tableStyleId>{5C22544A-7EE6-4342-B048-85BDC9FD1C3A}</a:tableStyleId>
              </a:tblPr>
              <a:tblGrid>
                <a:gridCol w="5340749">
                  <a:extLst>
                    <a:ext uri="{9D8B030D-6E8A-4147-A177-3AD203B41FA5}">
                      <a16:colId xmlns:a16="http://schemas.microsoft.com/office/drawing/2014/main" val="2229217600"/>
                    </a:ext>
                  </a:extLst>
                </a:gridCol>
                <a:gridCol w="4582886">
                  <a:extLst>
                    <a:ext uri="{9D8B030D-6E8A-4147-A177-3AD203B41FA5}">
                      <a16:colId xmlns:a16="http://schemas.microsoft.com/office/drawing/2014/main" val="2670816212"/>
                    </a:ext>
                  </a:extLst>
                </a:gridCol>
              </a:tblGrid>
              <a:tr h="503555">
                <a:tc>
                  <a:txBody>
                    <a:bodyPr/>
                    <a:lstStyle/>
                    <a:p>
                      <a:pPr>
                        <a:spcBef>
                          <a:spcPts val="600"/>
                        </a:spcBef>
                        <a:spcAft>
                          <a:spcPts val="600"/>
                        </a:spcAft>
                      </a:pPr>
                      <a:r>
                        <a:rPr lang="fr-FR" sz="2000" dirty="0">
                          <a:solidFill>
                            <a:schemeClr val="tx1"/>
                          </a:solidFill>
                          <a:latin typeface="Verdana" panose="020B0604030504040204" pitchFamily="34" charset="0"/>
                          <a:ea typeface="Verdana" panose="020B0604030504040204" pitchFamily="34" charset="0"/>
                        </a:rPr>
                        <a:t>À évolution lente</a:t>
                      </a:r>
                    </a:p>
                  </a:txBody>
                  <a:tcPr anchor="ctr">
                    <a:lnB w="12700" cap="flat" cmpd="sng" algn="ctr">
                      <a:solidFill>
                        <a:schemeClr val="tx1"/>
                      </a:solidFill>
                      <a:prstDash val="solid"/>
                      <a:round/>
                      <a:headEnd type="none" w="med" len="med"/>
                      <a:tailEnd type="none" w="med" len="med"/>
                    </a:lnB>
                    <a:solidFill>
                      <a:schemeClr val="bg1"/>
                    </a:solidFill>
                  </a:tcPr>
                </a:tc>
                <a:tc>
                  <a:txBody>
                    <a:bodyPr/>
                    <a:lstStyle/>
                    <a:p>
                      <a:pPr>
                        <a:spcBef>
                          <a:spcPts val="600"/>
                        </a:spcBef>
                        <a:spcAft>
                          <a:spcPts val="600"/>
                        </a:spcAft>
                      </a:pPr>
                      <a:r>
                        <a:rPr lang="fr-FR" sz="2000" dirty="0">
                          <a:solidFill>
                            <a:schemeClr val="tx1"/>
                          </a:solidFill>
                          <a:latin typeface="Verdana" panose="020B0604030504040204" pitchFamily="34" charset="0"/>
                          <a:ea typeface="Verdana" panose="020B0604030504040204" pitchFamily="34" charset="0"/>
                        </a:rPr>
                        <a:t>À apparition soudaine</a:t>
                      </a:r>
                    </a:p>
                  </a:txBody>
                  <a:tcPr anchor="ct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06057850"/>
                  </a:ext>
                </a:extLst>
              </a:tr>
              <a:tr h="370840">
                <a:tc>
                  <a:txBody>
                    <a:bodyPr/>
                    <a:lstStyle/>
                    <a:p>
                      <a:pPr marL="285750" indent="-285750" algn="l">
                        <a:spcBef>
                          <a:spcPts val="600"/>
                        </a:spcBef>
                        <a:spcAft>
                          <a:spcPts val="600"/>
                        </a:spcAft>
                        <a:buFont typeface="Arial" panose="020B0604020202020204" pitchFamily="34" charset="0"/>
                        <a:buChar char="•"/>
                      </a:pPr>
                      <a:r>
                        <a:rPr lang="fr-FR" sz="2000" dirty="0">
                          <a:latin typeface="Verdana"/>
                          <a:ea typeface="Verdana"/>
                        </a:rPr>
                        <a:t>Augmentation de la température</a:t>
                      </a:r>
                    </a:p>
                    <a:p>
                      <a:pPr marL="285750" indent="-285750" algn="l">
                        <a:spcBef>
                          <a:spcPts val="600"/>
                        </a:spcBef>
                        <a:spcAft>
                          <a:spcPts val="600"/>
                        </a:spcAft>
                        <a:buFont typeface="Arial" panose="020B0604020202020204" pitchFamily="34" charset="0"/>
                        <a:buChar char="•"/>
                      </a:pPr>
                      <a:r>
                        <a:rPr lang="fr-FR" sz="2000" dirty="0">
                          <a:latin typeface="Verdana"/>
                          <a:ea typeface="Verdana"/>
                        </a:rPr>
                        <a:t>Élévation du niveau de la mer</a:t>
                      </a:r>
                    </a:p>
                    <a:p>
                      <a:pPr marL="285750" indent="-285750" algn="l">
                        <a:spcBef>
                          <a:spcPts val="600"/>
                        </a:spcBef>
                        <a:spcAft>
                          <a:spcPts val="600"/>
                        </a:spcAft>
                        <a:buFont typeface="Arial" panose="020B0604020202020204" pitchFamily="34" charset="0"/>
                        <a:buChar char="•"/>
                      </a:pPr>
                      <a:r>
                        <a:rPr lang="fr-FR" sz="2000" dirty="0">
                          <a:latin typeface="Verdana"/>
                          <a:ea typeface="Verdana"/>
                        </a:rPr>
                        <a:t>Acidification des océans</a:t>
                      </a:r>
                    </a:p>
                    <a:p>
                      <a:pPr marL="285750" indent="-285750" algn="l">
                        <a:spcBef>
                          <a:spcPts val="600"/>
                        </a:spcBef>
                        <a:spcAft>
                          <a:spcPts val="600"/>
                        </a:spcAft>
                        <a:buFont typeface="Arial" panose="020B0604020202020204" pitchFamily="34" charset="0"/>
                        <a:buChar char="•"/>
                      </a:pPr>
                      <a:r>
                        <a:rPr lang="fr-FR" sz="2000" dirty="0">
                          <a:latin typeface="Verdana"/>
                          <a:ea typeface="Verdana"/>
                        </a:rPr>
                        <a:t>Salinisation</a:t>
                      </a:r>
                    </a:p>
                    <a:p>
                      <a:pPr marL="285750" indent="-285750" algn="l">
                        <a:spcBef>
                          <a:spcPts val="600"/>
                        </a:spcBef>
                        <a:spcAft>
                          <a:spcPts val="600"/>
                        </a:spcAft>
                        <a:buFont typeface="Arial" panose="020B0604020202020204" pitchFamily="34" charset="0"/>
                        <a:buChar char="•"/>
                      </a:pPr>
                      <a:r>
                        <a:rPr lang="fr-FR" sz="2000" dirty="0">
                          <a:latin typeface="Verdana"/>
                          <a:ea typeface="Verdana"/>
                        </a:rPr>
                        <a:t>Désertification</a:t>
                      </a:r>
                    </a:p>
                    <a:p>
                      <a:pPr marL="285750" indent="-285750" algn="l">
                        <a:spcBef>
                          <a:spcPts val="600"/>
                        </a:spcBef>
                        <a:spcAft>
                          <a:spcPts val="600"/>
                        </a:spcAft>
                        <a:buFont typeface="Arial" panose="020B0604020202020204" pitchFamily="34" charset="0"/>
                        <a:buChar char="•"/>
                      </a:pPr>
                      <a:r>
                        <a:rPr lang="fr-FR" sz="2000" dirty="0">
                          <a:latin typeface="Verdana"/>
                          <a:ea typeface="Verdana"/>
                        </a:rPr>
                        <a:t>Recul glaciaire</a:t>
                      </a:r>
                    </a:p>
                    <a:p>
                      <a:pPr marL="285750" indent="-285750" algn="l">
                        <a:spcBef>
                          <a:spcPts val="600"/>
                        </a:spcBef>
                        <a:spcAft>
                          <a:spcPts val="600"/>
                        </a:spcAft>
                        <a:buFont typeface="Arial" panose="020B0604020202020204" pitchFamily="34" charset="0"/>
                        <a:buChar char="•"/>
                      </a:pPr>
                      <a:r>
                        <a:rPr lang="fr-FR" sz="2000" dirty="0">
                          <a:latin typeface="Verdana"/>
                          <a:ea typeface="Verdana"/>
                        </a:rPr>
                        <a:t>Dégradation des terres et des forêts</a:t>
                      </a:r>
                    </a:p>
                    <a:p>
                      <a:pPr marL="285750" indent="-285750" algn="l">
                        <a:spcBef>
                          <a:spcPts val="600"/>
                        </a:spcBef>
                        <a:spcAft>
                          <a:spcPts val="600"/>
                        </a:spcAft>
                        <a:buFont typeface="Arial" panose="020B0604020202020204" pitchFamily="34" charset="0"/>
                        <a:buChar char="•"/>
                      </a:pPr>
                      <a:r>
                        <a:rPr lang="fr-FR" sz="2000" dirty="0">
                          <a:latin typeface="Verdana"/>
                          <a:ea typeface="Verdana"/>
                        </a:rPr>
                        <a:t>Perte de biodiversité</a:t>
                      </a:r>
                    </a:p>
                  </a:txBody>
                  <a:tcPr>
                    <a:lnT w="12700" cap="flat" cmpd="sng" algn="ctr">
                      <a:solidFill>
                        <a:schemeClr val="tx1"/>
                      </a:solidFill>
                      <a:prstDash val="solid"/>
                      <a:round/>
                      <a:headEnd type="none" w="med" len="med"/>
                      <a:tailEnd type="none" w="med" len="med"/>
                    </a:lnT>
                    <a:solidFill>
                      <a:schemeClr val="bg1"/>
                    </a:solidFill>
                  </a:tcPr>
                </a:tc>
                <a:tc>
                  <a:txBody>
                    <a:bodyPr/>
                    <a:lstStyle/>
                    <a:p>
                      <a:pPr marL="285750" indent="-285750" algn="l">
                        <a:spcBef>
                          <a:spcPts val="600"/>
                        </a:spcBef>
                        <a:spcAft>
                          <a:spcPts val="600"/>
                        </a:spcAft>
                        <a:buFont typeface="Arial" panose="020B0604020202020204" pitchFamily="34" charset="0"/>
                        <a:buChar char="•"/>
                      </a:pPr>
                      <a:r>
                        <a:rPr lang="fr-FR" sz="2000" dirty="0">
                          <a:latin typeface="Verdana"/>
                          <a:ea typeface="Verdana"/>
                        </a:rPr>
                        <a:t>Tempêtes</a:t>
                      </a:r>
                    </a:p>
                    <a:p>
                      <a:pPr marL="285750" indent="-285750" algn="l">
                        <a:spcBef>
                          <a:spcPts val="600"/>
                        </a:spcBef>
                        <a:spcAft>
                          <a:spcPts val="600"/>
                        </a:spcAft>
                        <a:buFont typeface="Arial" panose="020B0604020202020204" pitchFamily="34" charset="0"/>
                        <a:buChar char="•"/>
                      </a:pPr>
                      <a:r>
                        <a:rPr lang="fr-FR" sz="2000" dirty="0">
                          <a:latin typeface="Verdana"/>
                          <a:ea typeface="Verdana"/>
                        </a:rPr>
                        <a:t>Inondations</a:t>
                      </a:r>
                    </a:p>
                    <a:p>
                      <a:pPr marL="285750" indent="-285750" algn="l">
                        <a:spcBef>
                          <a:spcPts val="600"/>
                        </a:spcBef>
                        <a:spcAft>
                          <a:spcPts val="600"/>
                        </a:spcAft>
                        <a:buFont typeface="Arial" panose="020B0604020202020204" pitchFamily="34" charset="0"/>
                        <a:buChar char="•"/>
                      </a:pPr>
                      <a:r>
                        <a:rPr lang="fr-FR" sz="2000" dirty="0">
                          <a:latin typeface="Verdana"/>
                          <a:ea typeface="Verdana"/>
                        </a:rPr>
                        <a:t>Ouragans</a:t>
                      </a:r>
                    </a:p>
                    <a:p>
                      <a:pPr marL="285750" indent="-285750" algn="l">
                        <a:spcBef>
                          <a:spcPts val="600"/>
                        </a:spcBef>
                        <a:spcAft>
                          <a:spcPts val="600"/>
                        </a:spcAft>
                        <a:buFont typeface="Arial" panose="020B0604020202020204" pitchFamily="34" charset="0"/>
                        <a:buChar char="•"/>
                      </a:pPr>
                      <a:r>
                        <a:rPr lang="fr-FR" sz="2000" dirty="0">
                          <a:latin typeface="Verdana"/>
                          <a:ea typeface="Verdana"/>
                        </a:rPr>
                        <a:t>Incendies de forêts</a:t>
                      </a:r>
                    </a:p>
                  </a:txBody>
                  <a:tcP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563865375"/>
                  </a:ext>
                </a:extLst>
              </a:tr>
            </a:tbl>
          </a:graphicData>
        </a:graphic>
      </p:graphicFrame>
    </p:spTree>
    <p:extLst>
      <p:ext uri="{BB962C8B-B14F-4D97-AF65-F5344CB8AC3E}">
        <p14:creationId xmlns:p14="http://schemas.microsoft.com/office/powerpoint/2010/main" val="7440183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2B85309-D988-5044-8D7D-CD245702C3A5}"/>
              </a:ext>
            </a:extLst>
          </p:cNvPr>
          <p:cNvSpPr txBox="1"/>
          <p:nvPr>
            <p:custDataLst>
              <p:tags r:id="rId1"/>
            </p:custDataLst>
          </p:nvPr>
        </p:nvSpPr>
        <p:spPr>
          <a:xfrm>
            <a:off x="1245108" y="730301"/>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Le changement climatique a différents effets selon les régions</a:t>
            </a:r>
          </a:p>
        </p:txBody>
      </p:sp>
      <p:graphicFrame>
        <p:nvGraphicFramePr>
          <p:cNvPr id="6" name="Table 5">
            <a:extLst>
              <a:ext uri="{FF2B5EF4-FFF2-40B4-BE49-F238E27FC236}">
                <a16:creationId xmlns:a16="http://schemas.microsoft.com/office/drawing/2014/main" id="{F3D4B6D2-F005-EAE0-4C68-3AF3FAE7AC1A}"/>
              </a:ext>
            </a:extLst>
          </p:cNvPr>
          <p:cNvGraphicFramePr>
            <a:graphicFrameLocks noGrp="1"/>
          </p:cNvGraphicFramePr>
          <p:nvPr>
            <p:custDataLst>
              <p:tags r:id="rId2"/>
            </p:custDataLst>
            <p:extLst>
              <p:ext uri="{D42A27DB-BD31-4B8C-83A1-F6EECF244321}">
                <p14:modId xmlns:p14="http://schemas.microsoft.com/office/powerpoint/2010/main" val="2616950837"/>
              </p:ext>
            </p:extLst>
          </p:nvPr>
        </p:nvGraphicFramePr>
        <p:xfrm>
          <a:off x="1707502" y="1391920"/>
          <a:ext cx="8929396" cy="2895600"/>
        </p:xfrm>
        <a:graphic>
          <a:graphicData uri="http://schemas.openxmlformats.org/drawingml/2006/table">
            <a:tbl>
              <a:tblPr firstRow="1" bandRow="1">
                <a:tableStyleId>{5C22544A-7EE6-4342-B048-85BDC9FD1C3A}</a:tableStyleId>
              </a:tblPr>
              <a:tblGrid>
                <a:gridCol w="8929396">
                  <a:extLst>
                    <a:ext uri="{9D8B030D-6E8A-4147-A177-3AD203B41FA5}">
                      <a16:colId xmlns:a16="http://schemas.microsoft.com/office/drawing/2014/main" val="2229217600"/>
                    </a:ext>
                  </a:extLst>
                </a:gridCol>
              </a:tblGrid>
              <a:tr h="1245235">
                <a:tc>
                  <a:txBody>
                    <a:bodyPr/>
                    <a:lstStyle/>
                    <a:p>
                      <a:pPr marL="285750" lvl="0" indent="-285750">
                        <a:spcBef>
                          <a:spcPts val="600"/>
                        </a:spcBef>
                        <a:spcAft>
                          <a:spcPts val="600"/>
                        </a:spcAft>
                        <a:buFont typeface="Arial" panose="020B0604020202020204" pitchFamily="34" charset="0"/>
                        <a:buChar char="•"/>
                      </a:pPr>
                      <a:r>
                        <a:rPr lang="fr-FR" sz="1800" b="0" dirty="0">
                          <a:solidFill>
                            <a:schemeClr val="tx1"/>
                          </a:solidFill>
                          <a:effectLst/>
                          <a:latin typeface="Verdana" panose="020B0604030504040204" pitchFamily="34" charset="0"/>
                          <a:ea typeface="Verdana" panose="020B0604030504040204" pitchFamily="34" charset="0"/>
                          <a:cs typeface="+mn-cs"/>
                        </a:rPr>
                        <a:t>La fonte des glaces polaires et l’élévation du niveau de la mer affectent les zones côtières</a:t>
                      </a:r>
                    </a:p>
                    <a:p>
                      <a:pPr marL="285750" lvl="0" indent="-285750">
                        <a:spcBef>
                          <a:spcPts val="600"/>
                        </a:spcBef>
                        <a:spcAft>
                          <a:spcPts val="600"/>
                        </a:spcAft>
                        <a:buFont typeface="Arial" panose="020B0604020202020204" pitchFamily="34" charset="0"/>
                        <a:buChar char="•"/>
                      </a:pPr>
                      <a:r>
                        <a:rPr lang="fr-FR" sz="1800" b="0" dirty="0">
                          <a:solidFill>
                            <a:schemeClr val="tx1"/>
                          </a:solidFill>
                          <a:effectLst/>
                          <a:latin typeface="Verdana" panose="020B0604030504040204" pitchFamily="34" charset="0"/>
                          <a:ea typeface="Verdana" panose="020B0604030504040204" pitchFamily="34" charset="0"/>
                          <a:cs typeface="+mn-cs"/>
                        </a:rPr>
                        <a:t>Pluies intenses et événements météorologiques extrêmes dans certaines régions</a:t>
                      </a:r>
                    </a:p>
                    <a:p>
                      <a:pPr marL="285750" lvl="0" indent="-285750">
                        <a:spcBef>
                          <a:spcPts val="600"/>
                        </a:spcBef>
                        <a:spcAft>
                          <a:spcPts val="600"/>
                        </a:spcAft>
                        <a:buFont typeface="Arial" panose="020B0604020202020204" pitchFamily="34" charset="0"/>
                        <a:buChar char="•"/>
                      </a:pPr>
                      <a:r>
                        <a:rPr lang="fr-FR" sz="1800" b="0" dirty="0">
                          <a:solidFill>
                            <a:schemeClr val="tx1"/>
                          </a:solidFill>
                          <a:effectLst/>
                          <a:latin typeface="Verdana" panose="020B0604030504040204" pitchFamily="34" charset="0"/>
                          <a:ea typeface="Verdana" panose="020B0604030504040204" pitchFamily="34" charset="0"/>
                          <a:cs typeface="+mn-cs"/>
                        </a:rPr>
                        <a:t>Vagues de chaleur extrêmes et sécheresse dans d’autres régions</a:t>
                      </a:r>
                    </a:p>
                    <a:p>
                      <a:pPr marL="285750" lvl="0" indent="-285750">
                        <a:spcBef>
                          <a:spcPts val="600"/>
                        </a:spcBef>
                        <a:spcAft>
                          <a:spcPts val="600"/>
                        </a:spcAft>
                        <a:buFont typeface="Arial" panose="020B0604020202020204" pitchFamily="34" charset="0"/>
                        <a:buChar char="•"/>
                      </a:pPr>
                      <a:r>
                        <a:rPr lang="fr-FR" sz="1800" b="0" dirty="0">
                          <a:solidFill>
                            <a:schemeClr val="tx1"/>
                          </a:solidFill>
                          <a:effectLst/>
                          <a:latin typeface="Verdana" panose="020B0604030504040204" pitchFamily="34" charset="0"/>
                          <a:ea typeface="Verdana" panose="020B0604030504040204" pitchFamily="34" charset="0"/>
                          <a:cs typeface="+mn-cs"/>
                        </a:rPr>
                        <a:t>Augmentation de la température, en particulier à des latitudes élevées </a:t>
                      </a:r>
                    </a:p>
                    <a:p>
                      <a:pPr marL="285750" lvl="0" indent="-285750">
                        <a:spcBef>
                          <a:spcPts val="600"/>
                        </a:spcBef>
                        <a:spcAft>
                          <a:spcPts val="600"/>
                        </a:spcAft>
                        <a:buFont typeface="Arial" panose="020B0604020202020204" pitchFamily="34" charset="0"/>
                        <a:buChar char="•"/>
                      </a:pPr>
                      <a:r>
                        <a:rPr lang="fr-FR" sz="1800" b="0" dirty="0">
                          <a:solidFill>
                            <a:schemeClr val="tx1"/>
                          </a:solidFill>
                          <a:effectLst/>
                          <a:latin typeface="Verdana" panose="020B0604030504040204" pitchFamily="34" charset="0"/>
                          <a:ea typeface="Verdana" panose="020B0604030504040204" pitchFamily="34" charset="0"/>
                          <a:cs typeface="+mn-cs"/>
                        </a:rPr>
                        <a:t>Les régions polaires connaissent les changements de température les plus importants</a:t>
                      </a:r>
                    </a:p>
                  </a:txBody>
                  <a:tcPr>
                    <a:solidFill>
                      <a:schemeClr val="bg1"/>
                    </a:solidFill>
                  </a:tcPr>
                </a:tc>
                <a:extLst>
                  <a:ext uri="{0D108BD9-81ED-4DB2-BD59-A6C34878D82A}">
                    <a16:rowId xmlns:a16="http://schemas.microsoft.com/office/drawing/2014/main" val="1106057850"/>
                  </a:ext>
                </a:extLst>
              </a:tr>
            </a:tbl>
          </a:graphicData>
        </a:graphic>
      </p:graphicFrame>
      <p:pic>
        <p:nvPicPr>
          <p:cNvPr id="10" name="Picture 9">
            <a:extLst>
              <a:ext uri="{FF2B5EF4-FFF2-40B4-BE49-F238E27FC236}">
                <a16:creationId xmlns:a16="http://schemas.microsoft.com/office/drawing/2014/main" id="{A797EFD1-6B65-B2DB-15B9-5D2AB25C2B98}"/>
              </a:ext>
            </a:extLst>
          </p:cNvPr>
          <p:cNvPicPr>
            <a:picLocks noChangeAspect="1"/>
          </p:cNvPicPr>
          <p:nvPr>
            <p:custDataLst>
              <p:tags r:id="rId3"/>
            </p:custDataLst>
          </p:nvPr>
        </p:nvPicPr>
        <p:blipFill>
          <a:blip r:embed="rId5">
            <a:extLst>
              <a:ext uri="{BEBA8EAE-BF5A-486C-A8C5-ECC9F3942E4B}">
                <a14:imgProps xmlns:a14="http://schemas.microsoft.com/office/drawing/2010/main">
                  <a14:imgLayer r:embed="rId6">
                    <a14:imgEffect>
                      <a14:brightnessContrast bright="10000"/>
                    </a14:imgEffect>
                  </a14:imgLayer>
                </a14:imgProps>
              </a:ext>
            </a:extLst>
          </a:blip>
          <a:stretch>
            <a:fillRect/>
          </a:stretch>
        </p:blipFill>
        <p:spPr>
          <a:xfrm>
            <a:off x="4401879" y="4279611"/>
            <a:ext cx="4174084" cy="2130704"/>
          </a:xfrm>
          <a:prstGeom prst="rect">
            <a:avLst/>
          </a:prstGeom>
        </p:spPr>
      </p:pic>
    </p:spTree>
    <p:extLst>
      <p:ext uri="{BB962C8B-B14F-4D97-AF65-F5344CB8AC3E}">
        <p14:creationId xmlns:p14="http://schemas.microsoft.com/office/powerpoint/2010/main" val="30269518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2B85309-D988-5044-8D7D-CD245702C3A5}"/>
              </a:ext>
            </a:extLst>
          </p:cNvPr>
          <p:cNvSpPr txBox="1"/>
          <p:nvPr>
            <p:custDataLst>
              <p:tags r:id="rId1"/>
            </p:custDataLst>
          </p:nvPr>
        </p:nvSpPr>
        <p:spPr>
          <a:xfrm>
            <a:off x="1245108" y="730301"/>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Atténuation et adaptation</a:t>
            </a:r>
          </a:p>
        </p:txBody>
      </p:sp>
      <p:graphicFrame>
        <p:nvGraphicFramePr>
          <p:cNvPr id="6" name="Table 5">
            <a:extLst>
              <a:ext uri="{FF2B5EF4-FFF2-40B4-BE49-F238E27FC236}">
                <a16:creationId xmlns:a16="http://schemas.microsoft.com/office/drawing/2014/main" id="{F3D4B6D2-F005-EAE0-4C68-3AF3FAE7AC1A}"/>
              </a:ext>
            </a:extLst>
          </p:cNvPr>
          <p:cNvGraphicFramePr>
            <a:graphicFrameLocks noGrp="1"/>
          </p:cNvGraphicFramePr>
          <p:nvPr>
            <p:custDataLst>
              <p:tags r:id="rId2"/>
            </p:custDataLst>
            <p:extLst>
              <p:ext uri="{D42A27DB-BD31-4B8C-83A1-F6EECF244321}">
                <p14:modId xmlns:p14="http://schemas.microsoft.com/office/powerpoint/2010/main" val="2854837104"/>
              </p:ext>
            </p:extLst>
          </p:nvPr>
        </p:nvGraphicFramePr>
        <p:xfrm>
          <a:off x="1589314" y="1391921"/>
          <a:ext cx="9013372" cy="4053840"/>
        </p:xfrm>
        <a:graphic>
          <a:graphicData uri="http://schemas.openxmlformats.org/drawingml/2006/table">
            <a:tbl>
              <a:tblPr firstRow="1" bandRow="1">
                <a:tableStyleId>{5C22544A-7EE6-4342-B048-85BDC9FD1C3A}</a:tableStyleId>
              </a:tblPr>
              <a:tblGrid>
                <a:gridCol w="9013372">
                  <a:extLst>
                    <a:ext uri="{9D8B030D-6E8A-4147-A177-3AD203B41FA5}">
                      <a16:colId xmlns:a16="http://schemas.microsoft.com/office/drawing/2014/main" val="2229217600"/>
                    </a:ext>
                  </a:extLst>
                </a:gridCol>
              </a:tblGrid>
              <a:tr h="3160482">
                <a:tc>
                  <a:txBody>
                    <a:bodyPr/>
                    <a:lstStyle/>
                    <a:p>
                      <a:pPr marL="0" lvl="0" indent="0">
                        <a:spcBef>
                          <a:spcPts val="600"/>
                        </a:spcBef>
                        <a:spcAft>
                          <a:spcPts val="600"/>
                        </a:spcAft>
                        <a:buFont typeface="Arial" panose="020B0604020202020204" pitchFamily="34" charset="0"/>
                        <a:buNone/>
                      </a:pPr>
                      <a:r>
                        <a:rPr lang="fr-FR" sz="2000" b="1" dirty="0">
                          <a:solidFill>
                            <a:schemeClr val="tx1"/>
                          </a:solidFill>
                          <a:effectLst/>
                          <a:latin typeface="Verdana"/>
                          <a:ea typeface="Verdana"/>
                          <a:cs typeface="+mn-cs"/>
                        </a:rPr>
                        <a:t>Atténuation du changement climatique : </a:t>
                      </a:r>
                    </a:p>
                    <a:p>
                      <a:pPr marL="285750" lvl="0" indent="-285750">
                        <a:spcBef>
                          <a:spcPts val="600"/>
                        </a:spcBef>
                        <a:spcAft>
                          <a:spcPts val="600"/>
                        </a:spcAft>
                        <a:buFont typeface="Arial" panose="020B0604020202020204" pitchFamily="34" charset="0"/>
                        <a:buChar char="•"/>
                      </a:pPr>
                      <a:r>
                        <a:rPr lang="fr-FR" sz="2000" b="0" dirty="0">
                          <a:solidFill>
                            <a:schemeClr val="tx1"/>
                          </a:solidFill>
                          <a:effectLst/>
                          <a:latin typeface="Verdana"/>
                          <a:ea typeface="Verdana"/>
                          <a:cs typeface="+mn-cs"/>
                        </a:rPr>
                        <a:t>Toute mesure visant à réduire ou à prévenir les émissions de gaz à effet de serre (principale cause du changement climatique) ou à renforcer les puits de carbone qui éliminent les gaz à effet de serre de l’atmosphère</a:t>
                      </a:r>
                    </a:p>
                    <a:p>
                      <a:pPr marL="0" lvl="0" indent="0" algn="l" rtl="0">
                        <a:spcBef>
                          <a:spcPts val="600"/>
                        </a:spcBef>
                        <a:spcAft>
                          <a:spcPts val="600"/>
                        </a:spcAft>
                        <a:buFont typeface="Arial" panose="020B0604020202020204" pitchFamily="34" charset="0"/>
                        <a:buNone/>
                      </a:pPr>
                      <a:endParaRPr lang="en-GB" sz="2000" b="1" kern="1200" dirty="0">
                        <a:solidFill>
                          <a:schemeClr val="tx1"/>
                        </a:solidFill>
                        <a:effectLst/>
                        <a:latin typeface="Verdana"/>
                        <a:ea typeface="Verdana"/>
                        <a:cs typeface="+mn-cs"/>
                      </a:endParaRPr>
                    </a:p>
                    <a:p>
                      <a:pPr marL="0" lvl="0" indent="0">
                        <a:spcBef>
                          <a:spcPts val="600"/>
                        </a:spcBef>
                        <a:spcAft>
                          <a:spcPts val="600"/>
                        </a:spcAft>
                        <a:buFont typeface="Arial" panose="020B0604020202020204" pitchFamily="34" charset="0"/>
                        <a:buNone/>
                      </a:pPr>
                      <a:r>
                        <a:rPr lang="fr-FR" sz="2000" b="1" dirty="0">
                          <a:solidFill>
                            <a:schemeClr val="tx1"/>
                          </a:solidFill>
                          <a:effectLst/>
                          <a:latin typeface="Verdana"/>
                          <a:ea typeface="Verdana"/>
                          <a:cs typeface="+mn-cs"/>
                        </a:rPr>
                        <a:t>Adaptation au changement climatique :</a:t>
                      </a:r>
                      <a:r>
                        <a:rPr lang="fr-FR" sz="2000" b="0" dirty="0">
                          <a:solidFill>
                            <a:schemeClr val="tx1"/>
                          </a:solidFill>
                          <a:effectLst/>
                          <a:latin typeface="Verdana"/>
                          <a:ea typeface="Verdana"/>
                          <a:cs typeface="+mn-cs"/>
                        </a:rPr>
                        <a:t> </a:t>
                      </a:r>
                    </a:p>
                    <a:p>
                      <a:pPr marL="342900" lvl="0" indent="-342900">
                        <a:spcBef>
                          <a:spcPts val="600"/>
                        </a:spcBef>
                        <a:spcAft>
                          <a:spcPts val="600"/>
                        </a:spcAft>
                        <a:buFont typeface="Arial" panose="020B0604020202020204" pitchFamily="34" charset="0"/>
                        <a:buChar char="•"/>
                      </a:pPr>
                      <a:r>
                        <a:rPr lang="fr-FR" sz="2000" b="0" dirty="0">
                          <a:solidFill>
                            <a:schemeClr val="tx1"/>
                          </a:solidFill>
                          <a:effectLst/>
                          <a:latin typeface="Verdana"/>
                          <a:ea typeface="Verdana"/>
                          <a:cs typeface="+mn-cs"/>
                        </a:rPr>
                        <a:t>Un large éventail de mesures visant à réduire la vulnérabilité aux effets du changement climatique est déjà en place, par exemple en ce qui concerne l’élévation du niveau de la mer et la réduction de la biodiversité  </a:t>
                      </a:r>
                    </a:p>
                  </a:txBody>
                  <a:tcPr>
                    <a:solidFill>
                      <a:schemeClr val="bg1"/>
                    </a:solidFill>
                  </a:tcPr>
                </a:tc>
                <a:extLst>
                  <a:ext uri="{0D108BD9-81ED-4DB2-BD59-A6C34878D82A}">
                    <a16:rowId xmlns:a16="http://schemas.microsoft.com/office/drawing/2014/main" val="1106057850"/>
                  </a:ext>
                </a:extLst>
              </a:tr>
            </a:tbl>
          </a:graphicData>
        </a:graphic>
      </p:graphicFrame>
    </p:spTree>
    <p:extLst>
      <p:ext uri="{BB962C8B-B14F-4D97-AF65-F5344CB8AC3E}">
        <p14:creationId xmlns:p14="http://schemas.microsoft.com/office/powerpoint/2010/main" val="12227437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D193D9E-191B-CD23-CEB2-4C37F582E47B}"/>
              </a:ext>
            </a:extLst>
          </p:cNvPr>
          <p:cNvSpPr txBox="1"/>
          <p:nvPr>
            <p:custDataLst>
              <p:tags r:id="rId1"/>
            </p:custDataLst>
          </p:nvPr>
        </p:nvSpPr>
        <p:spPr>
          <a:xfrm>
            <a:off x="1245108" y="726233"/>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Principaux effets du changement climatique</a:t>
            </a:r>
          </a:p>
        </p:txBody>
      </p:sp>
      <p:graphicFrame>
        <p:nvGraphicFramePr>
          <p:cNvPr id="8" name="Table 7">
            <a:extLst>
              <a:ext uri="{FF2B5EF4-FFF2-40B4-BE49-F238E27FC236}">
                <a16:creationId xmlns:a16="http://schemas.microsoft.com/office/drawing/2014/main" id="{C8B31743-F422-EDE6-593E-E8DBE7ECE9B8}"/>
              </a:ext>
            </a:extLst>
          </p:cNvPr>
          <p:cNvGraphicFramePr>
            <a:graphicFrameLocks noGrp="1"/>
          </p:cNvGraphicFramePr>
          <p:nvPr>
            <p:custDataLst>
              <p:tags r:id="rId2"/>
            </p:custDataLst>
            <p:extLst>
              <p:ext uri="{D42A27DB-BD31-4B8C-83A1-F6EECF244321}">
                <p14:modId xmlns:p14="http://schemas.microsoft.com/office/powerpoint/2010/main" val="3399735031"/>
              </p:ext>
            </p:extLst>
          </p:nvPr>
        </p:nvGraphicFramePr>
        <p:xfrm>
          <a:off x="1777999" y="1402806"/>
          <a:ext cx="8636000" cy="4511040"/>
        </p:xfrm>
        <a:graphic>
          <a:graphicData uri="http://schemas.openxmlformats.org/drawingml/2006/table">
            <a:tbl>
              <a:tblPr firstRow="1" bandRow="1">
                <a:tableStyleId>{5C22544A-7EE6-4342-B048-85BDC9FD1C3A}</a:tableStyleId>
              </a:tblPr>
              <a:tblGrid>
                <a:gridCol w="8636000">
                  <a:extLst>
                    <a:ext uri="{9D8B030D-6E8A-4147-A177-3AD203B41FA5}">
                      <a16:colId xmlns:a16="http://schemas.microsoft.com/office/drawing/2014/main" val="2229217600"/>
                    </a:ext>
                  </a:extLst>
                </a:gridCol>
              </a:tblGrid>
              <a:tr h="1245235">
                <a:tc>
                  <a:txBody>
                    <a:bodyPr/>
                    <a:lstStyle/>
                    <a:p>
                      <a:pPr marL="0" lvl="0" indent="0">
                        <a:spcBef>
                          <a:spcPts val="600"/>
                        </a:spcBef>
                        <a:spcAft>
                          <a:spcPts val="600"/>
                        </a:spcAft>
                        <a:buFont typeface="Arial" panose="020B0604020202020204" pitchFamily="34" charset="0"/>
                        <a:buNone/>
                      </a:pPr>
                      <a:r>
                        <a:rPr lang="fr-FR" sz="2000" b="1" dirty="0">
                          <a:solidFill>
                            <a:schemeClr val="tx1"/>
                          </a:solidFill>
                          <a:effectLst/>
                          <a:latin typeface="Verdana" panose="020B0604030504040204" pitchFamily="34" charset="0"/>
                          <a:ea typeface="Verdana" panose="020B0604030504040204" pitchFamily="34" charset="0"/>
                          <a:cs typeface="+mn-cs"/>
                        </a:rPr>
                        <a:t>Europe/Méditerranée</a:t>
                      </a:r>
                    </a:p>
                    <a:p>
                      <a:pPr marL="342900" lvl="0" indent="-342900">
                        <a:spcBef>
                          <a:spcPts val="600"/>
                        </a:spcBef>
                        <a:spcAft>
                          <a:spcPts val="600"/>
                        </a:spcAft>
                        <a:buFont typeface="Arial" panose="020B0604020202020204" pitchFamily="34" charset="0"/>
                        <a:buChar char="•"/>
                      </a:pPr>
                      <a:r>
                        <a:rPr lang="fr-FR" sz="2000" b="0" dirty="0">
                          <a:solidFill>
                            <a:schemeClr val="tx1"/>
                          </a:solidFill>
                          <a:effectLst/>
                          <a:latin typeface="Verdana" panose="020B0604030504040204" pitchFamily="34" charset="0"/>
                          <a:ea typeface="Verdana" panose="020B0604030504040204" pitchFamily="34" charset="0"/>
                          <a:cs typeface="+mn-cs"/>
                        </a:rPr>
                        <a:t>Réchauffement 20 % plus rapide que la moyenne mondiale</a:t>
                      </a:r>
                    </a:p>
                    <a:p>
                      <a:pPr marL="342900" lvl="0" indent="-342900">
                        <a:spcBef>
                          <a:spcPts val="600"/>
                        </a:spcBef>
                        <a:spcAft>
                          <a:spcPts val="600"/>
                        </a:spcAft>
                        <a:buFont typeface="Arial" panose="020B0604020202020204" pitchFamily="34" charset="0"/>
                        <a:buChar char="•"/>
                      </a:pPr>
                      <a:r>
                        <a:rPr lang="fr-FR" sz="2000" b="0" dirty="0">
                          <a:solidFill>
                            <a:schemeClr val="tx1"/>
                          </a:solidFill>
                          <a:effectLst/>
                          <a:latin typeface="Verdana" panose="020B0604030504040204" pitchFamily="34" charset="0"/>
                          <a:ea typeface="Verdana" panose="020B0604030504040204" pitchFamily="34" charset="0"/>
                          <a:cs typeface="+mn-cs"/>
                        </a:rPr>
                        <a:t>Risque accru d’inondation et d’érosion dans les zones côtières</a:t>
                      </a:r>
                    </a:p>
                    <a:p>
                      <a:pPr marL="342900" lvl="0" indent="-342900">
                        <a:spcBef>
                          <a:spcPts val="600"/>
                        </a:spcBef>
                        <a:spcAft>
                          <a:spcPts val="600"/>
                        </a:spcAft>
                        <a:buFont typeface="Arial" panose="020B0604020202020204" pitchFamily="34" charset="0"/>
                        <a:buChar char="•"/>
                      </a:pPr>
                      <a:r>
                        <a:rPr lang="fr-FR" sz="2000" b="0" dirty="0">
                          <a:solidFill>
                            <a:schemeClr val="tx1"/>
                          </a:solidFill>
                          <a:effectLst/>
                          <a:latin typeface="Verdana" panose="020B0604030504040204" pitchFamily="34" charset="0"/>
                          <a:ea typeface="Verdana" panose="020B0604030504040204" pitchFamily="34" charset="0"/>
                          <a:cs typeface="+mn-cs"/>
                        </a:rPr>
                        <a:t>Réduction des précipitations</a:t>
                      </a:r>
                    </a:p>
                    <a:p>
                      <a:pPr marL="342900" lvl="0" indent="-342900">
                        <a:spcBef>
                          <a:spcPts val="600"/>
                        </a:spcBef>
                        <a:spcAft>
                          <a:spcPts val="600"/>
                        </a:spcAft>
                        <a:buFont typeface="Arial" panose="020B0604020202020204" pitchFamily="34" charset="0"/>
                        <a:buChar char="•"/>
                      </a:pPr>
                      <a:r>
                        <a:rPr lang="fr-FR" sz="2000" b="0" dirty="0">
                          <a:solidFill>
                            <a:schemeClr val="tx1"/>
                          </a:solidFill>
                          <a:effectLst/>
                          <a:latin typeface="Verdana" panose="020B0604030504040204" pitchFamily="34" charset="0"/>
                          <a:ea typeface="Verdana" panose="020B0604030504040204" pitchFamily="34" charset="0"/>
                          <a:cs typeface="+mn-cs"/>
                        </a:rPr>
                        <a:t>Sécheresses</a:t>
                      </a:r>
                    </a:p>
                    <a:p>
                      <a:pPr marL="0" lvl="0" indent="0" algn="l" rtl="0">
                        <a:spcBef>
                          <a:spcPts val="600"/>
                        </a:spcBef>
                        <a:spcAft>
                          <a:spcPts val="600"/>
                        </a:spcAft>
                        <a:buFont typeface="Arial" panose="020B0604020202020204" pitchFamily="34" charset="0"/>
                        <a:buNone/>
                      </a:pPr>
                      <a:endParaRPr lang="en-GB" sz="2000" b="0" kern="1200" dirty="0">
                        <a:solidFill>
                          <a:schemeClr val="tx1"/>
                        </a:solidFill>
                        <a:effectLst/>
                        <a:latin typeface="Verdana" panose="020B0604030504040204" pitchFamily="34" charset="0"/>
                        <a:ea typeface="Verdana" panose="020B0604030504040204" pitchFamily="34" charset="0"/>
                        <a:cs typeface="+mn-cs"/>
                      </a:endParaRPr>
                    </a:p>
                    <a:p>
                      <a:pPr marL="0" lvl="0" indent="0">
                        <a:spcBef>
                          <a:spcPts val="600"/>
                        </a:spcBef>
                        <a:spcAft>
                          <a:spcPts val="600"/>
                        </a:spcAft>
                        <a:buFont typeface="Arial" panose="020B0604020202020204" pitchFamily="34" charset="0"/>
                        <a:buNone/>
                      </a:pPr>
                      <a:r>
                        <a:rPr lang="fr-FR" sz="2000" b="1" dirty="0">
                          <a:solidFill>
                            <a:schemeClr val="tx1"/>
                          </a:solidFill>
                          <a:effectLst/>
                          <a:latin typeface="Verdana" panose="020B0604030504040204" pitchFamily="34" charset="0"/>
                          <a:ea typeface="Verdana" panose="020B0604030504040204" pitchFamily="34" charset="0"/>
                          <a:cs typeface="+mn-cs"/>
                        </a:rPr>
                        <a:t>Afrique de l’Ouest et Sahel</a:t>
                      </a:r>
                    </a:p>
                    <a:p>
                      <a:pPr marL="285750" lvl="0" indent="-285750">
                        <a:spcBef>
                          <a:spcPts val="600"/>
                        </a:spcBef>
                        <a:spcAft>
                          <a:spcPts val="600"/>
                        </a:spcAft>
                        <a:buFont typeface="Arial" panose="020B0604020202020204" pitchFamily="34" charset="0"/>
                        <a:buChar char="•"/>
                      </a:pPr>
                      <a:r>
                        <a:rPr lang="fr-FR" sz="2000" b="0" dirty="0">
                          <a:solidFill>
                            <a:schemeClr val="tx1"/>
                          </a:solidFill>
                          <a:effectLst/>
                          <a:latin typeface="Verdana" panose="020B0604030504040204" pitchFamily="34" charset="0"/>
                          <a:ea typeface="Verdana" panose="020B0604030504040204" pitchFamily="34" charset="0"/>
                          <a:cs typeface="+mn-cs"/>
                        </a:rPr>
                        <a:t>Diminution du niveau des précipitations</a:t>
                      </a:r>
                    </a:p>
                    <a:p>
                      <a:pPr marL="285750" lvl="0" indent="-285750">
                        <a:spcBef>
                          <a:spcPts val="600"/>
                        </a:spcBef>
                        <a:spcAft>
                          <a:spcPts val="600"/>
                        </a:spcAft>
                        <a:buFont typeface="Arial" panose="020B0604020202020204" pitchFamily="34" charset="0"/>
                        <a:buChar char="•"/>
                      </a:pPr>
                      <a:r>
                        <a:rPr lang="fr-FR" sz="2000" b="0" dirty="0">
                          <a:solidFill>
                            <a:schemeClr val="tx1"/>
                          </a:solidFill>
                          <a:effectLst/>
                          <a:latin typeface="Verdana" panose="020B0604030504040204" pitchFamily="34" charset="0"/>
                          <a:ea typeface="Verdana" panose="020B0604030504040204" pitchFamily="34" charset="0"/>
                          <a:cs typeface="+mn-cs"/>
                        </a:rPr>
                        <a:t>Sécheresses plus fréquentes</a:t>
                      </a:r>
                    </a:p>
                    <a:p>
                      <a:pPr marL="285750" lvl="0" indent="-285750">
                        <a:spcBef>
                          <a:spcPts val="600"/>
                        </a:spcBef>
                        <a:spcAft>
                          <a:spcPts val="600"/>
                        </a:spcAft>
                        <a:buFont typeface="Arial" panose="020B0604020202020204" pitchFamily="34" charset="0"/>
                        <a:buChar char="•"/>
                      </a:pPr>
                      <a:r>
                        <a:rPr lang="fr-FR" sz="2000" b="0" dirty="0">
                          <a:solidFill>
                            <a:schemeClr val="tx1"/>
                          </a:solidFill>
                          <a:effectLst/>
                          <a:latin typeface="Verdana" panose="020B0604030504040204" pitchFamily="34" charset="0"/>
                          <a:ea typeface="Verdana" panose="020B0604030504040204" pitchFamily="34" charset="0"/>
                          <a:cs typeface="+mn-cs"/>
                        </a:rPr>
                        <a:t>Élévation du niveau de la mer</a:t>
                      </a:r>
                    </a:p>
                  </a:txBody>
                  <a:tcPr>
                    <a:solidFill>
                      <a:schemeClr val="bg1"/>
                    </a:solidFill>
                  </a:tcPr>
                </a:tc>
                <a:extLst>
                  <a:ext uri="{0D108BD9-81ED-4DB2-BD59-A6C34878D82A}">
                    <a16:rowId xmlns:a16="http://schemas.microsoft.com/office/drawing/2014/main" val="1106057850"/>
                  </a:ext>
                </a:extLst>
              </a:tr>
            </a:tbl>
          </a:graphicData>
        </a:graphic>
      </p:graphicFrame>
    </p:spTree>
    <p:extLst>
      <p:ext uri="{BB962C8B-B14F-4D97-AF65-F5344CB8AC3E}">
        <p14:creationId xmlns:p14="http://schemas.microsoft.com/office/powerpoint/2010/main" val="32293953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D193D9E-191B-CD23-CEB2-4C37F582E47B}"/>
              </a:ext>
            </a:extLst>
          </p:cNvPr>
          <p:cNvSpPr txBox="1"/>
          <p:nvPr>
            <p:custDataLst>
              <p:tags r:id="rId1"/>
            </p:custDataLst>
          </p:nvPr>
        </p:nvSpPr>
        <p:spPr>
          <a:xfrm>
            <a:off x="1245108" y="690925"/>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Principaux effets du changement climatique</a:t>
            </a:r>
          </a:p>
        </p:txBody>
      </p:sp>
      <p:graphicFrame>
        <p:nvGraphicFramePr>
          <p:cNvPr id="8" name="Table 7">
            <a:extLst>
              <a:ext uri="{FF2B5EF4-FFF2-40B4-BE49-F238E27FC236}">
                <a16:creationId xmlns:a16="http://schemas.microsoft.com/office/drawing/2014/main" id="{C8B31743-F422-EDE6-593E-E8DBE7ECE9B8}"/>
              </a:ext>
            </a:extLst>
          </p:cNvPr>
          <p:cNvGraphicFramePr>
            <a:graphicFrameLocks noGrp="1"/>
          </p:cNvGraphicFramePr>
          <p:nvPr>
            <p:custDataLst>
              <p:tags r:id="rId2"/>
            </p:custDataLst>
            <p:extLst>
              <p:ext uri="{D42A27DB-BD31-4B8C-83A1-F6EECF244321}">
                <p14:modId xmlns:p14="http://schemas.microsoft.com/office/powerpoint/2010/main" val="967487180"/>
              </p:ext>
            </p:extLst>
          </p:nvPr>
        </p:nvGraphicFramePr>
        <p:xfrm>
          <a:off x="1734456" y="1468120"/>
          <a:ext cx="8723086" cy="3596640"/>
        </p:xfrm>
        <a:graphic>
          <a:graphicData uri="http://schemas.openxmlformats.org/drawingml/2006/table">
            <a:tbl>
              <a:tblPr firstRow="1" bandRow="1">
                <a:tableStyleId>{5C22544A-7EE6-4342-B048-85BDC9FD1C3A}</a:tableStyleId>
              </a:tblPr>
              <a:tblGrid>
                <a:gridCol w="8723086">
                  <a:extLst>
                    <a:ext uri="{9D8B030D-6E8A-4147-A177-3AD203B41FA5}">
                      <a16:colId xmlns:a16="http://schemas.microsoft.com/office/drawing/2014/main" val="2229217600"/>
                    </a:ext>
                  </a:extLst>
                </a:gridCol>
              </a:tblGrid>
              <a:tr h="1245235">
                <a:tc>
                  <a:txBody>
                    <a:bodyPr/>
                    <a:lstStyle/>
                    <a:p>
                      <a:pPr marL="0" lvl="0" indent="0">
                        <a:spcBef>
                          <a:spcPts val="600"/>
                        </a:spcBef>
                        <a:spcAft>
                          <a:spcPts val="600"/>
                        </a:spcAft>
                        <a:buFont typeface="Arial" panose="020B0604020202020204" pitchFamily="34" charset="0"/>
                        <a:buNone/>
                      </a:pPr>
                      <a:r>
                        <a:rPr lang="fr-FR" sz="2000" b="1" dirty="0">
                          <a:solidFill>
                            <a:schemeClr val="tx1"/>
                          </a:solidFill>
                          <a:effectLst/>
                          <a:latin typeface="Verdana"/>
                          <a:ea typeface="Verdana"/>
                          <a:cs typeface="+mn-cs"/>
                        </a:rPr>
                        <a:t>Afrique Centrale</a:t>
                      </a:r>
                    </a:p>
                    <a:p>
                      <a:pPr marL="342900" lvl="0" indent="-342900">
                        <a:spcBef>
                          <a:spcPts val="600"/>
                        </a:spcBef>
                        <a:spcAft>
                          <a:spcPts val="600"/>
                        </a:spcAft>
                        <a:buFont typeface="Arial" panose="020B0604020202020204" pitchFamily="34" charset="0"/>
                        <a:buChar char="•"/>
                      </a:pPr>
                      <a:r>
                        <a:rPr lang="fr-FR" sz="2000" b="0" dirty="0">
                          <a:solidFill>
                            <a:schemeClr val="tx1"/>
                          </a:solidFill>
                          <a:effectLst/>
                          <a:latin typeface="Verdana"/>
                          <a:ea typeface="Verdana"/>
                          <a:cs typeface="+mn-cs"/>
                        </a:rPr>
                        <a:t>Élévation du niveau de la mer dans le Golfe de Guinée</a:t>
                      </a:r>
                    </a:p>
                    <a:p>
                      <a:pPr marL="342900" lvl="0" indent="-342900">
                        <a:spcBef>
                          <a:spcPts val="600"/>
                        </a:spcBef>
                        <a:spcAft>
                          <a:spcPts val="600"/>
                        </a:spcAft>
                        <a:buFont typeface="Arial" panose="020B0604020202020204" pitchFamily="34" charset="0"/>
                        <a:buChar char="•"/>
                      </a:pPr>
                      <a:r>
                        <a:rPr lang="fr-FR" sz="2000" b="0" dirty="0">
                          <a:solidFill>
                            <a:schemeClr val="tx1"/>
                          </a:solidFill>
                          <a:effectLst/>
                          <a:latin typeface="Verdana"/>
                          <a:ea typeface="Verdana"/>
                          <a:cs typeface="+mn-cs"/>
                        </a:rPr>
                        <a:t>8 à 10 vagues de chaleur par an</a:t>
                      </a:r>
                    </a:p>
                    <a:p>
                      <a:pPr marL="342900" lvl="0" indent="-342900">
                        <a:spcBef>
                          <a:spcPts val="600"/>
                        </a:spcBef>
                        <a:spcAft>
                          <a:spcPts val="600"/>
                        </a:spcAft>
                        <a:buFont typeface="Arial" panose="020B0604020202020204" pitchFamily="34" charset="0"/>
                        <a:buChar char="•"/>
                      </a:pPr>
                      <a:r>
                        <a:rPr lang="fr-FR" sz="2000" b="0" dirty="0">
                          <a:solidFill>
                            <a:schemeClr val="tx1"/>
                          </a:solidFill>
                          <a:effectLst/>
                          <a:latin typeface="Verdana"/>
                          <a:ea typeface="Verdana"/>
                          <a:cs typeface="+mn-cs"/>
                        </a:rPr>
                        <a:t>Dernier puits de carbone net de la planète (absorbe le carbone)</a:t>
                      </a:r>
                    </a:p>
                    <a:p>
                      <a:pPr marL="0" lvl="0" indent="0" algn="l" rtl="0">
                        <a:spcBef>
                          <a:spcPts val="600"/>
                        </a:spcBef>
                        <a:spcAft>
                          <a:spcPts val="600"/>
                        </a:spcAft>
                        <a:buFont typeface="Arial" panose="020B0604020202020204" pitchFamily="34" charset="0"/>
                        <a:buNone/>
                      </a:pPr>
                      <a:endParaRPr lang="en-GB" sz="2000" b="0" kern="1200" dirty="0">
                        <a:solidFill>
                          <a:schemeClr val="tx1"/>
                        </a:solidFill>
                        <a:effectLst/>
                        <a:latin typeface="Verdana" panose="020B0604030504040204" pitchFamily="34" charset="0"/>
                        <a:ea typeface="Verdana" panose="020B0604030504040204" pitchFamily="34" charset="0"/>
                        <a:cs typeface="+mn-cs"/>
                      </a:endParaRPr>
                    </a:p>
                    <a:p>
                      <a:pPr marL="0" lvl="0" indent="0">
                        <a:spcBef>
                          <a:spcPts val="600"/>
                        </a:spcBef>
                        <a:spcAft>
                          <a:spcPts val="600"/>
                        </a:spcAft>
                        <a:buFont typeface="Arial" panose="020B0604020202020204" pitchFamily="34" charset="0"/>
                        <a:buNone/>
                      </a:pPr>
                      <a:r>
                        <a:rPr lang="fr-FR" sz="2000" b="1" dirty="0">
                          <a:solidFill>
                            <a:schemeClr val="tx1"/>
                          </a:solidFill>
                          <a:effectLst/>
                          <a:latin typeface="Verdana"/>
                          <a:ea typeface="Verdana"/>
                          <a:cs typeface="+mn-cs"/>
                        </a:rPr>
                        <a:t>Corne de l’Afrique</a:t>
                      </a:r>
                    </a:p>
                    <a:p>
                      <a:pPr marL="285750" lvl="0" indent="-285750">
                        <a:spcBef>
                          <a:spcPts val="600"/>
                        </a:spcBef>
                        <a:spcAft>
                          <a:spcPts val="600"/>
                        </a:spcAft>
                        <a:buFont typeface="Arial" panose="020B0604020202020204" pitchFamily="34" charset="0"/>
                        <a:buChar char="•"/>
                      </a:pPr>
                      <a:r>
                        <a:rPr lang="fr-FR" sz="2000" b="0" dirty="0">
                          <a:solidFill>
                            <a:schemeClr val="tx1"/>
                          </a:solidFill>
                          <a:effectLst/>
                          <a:latin typeface="Verdana"/>
                          <a:ea typeface="Verdana"/>
                          <a:cs typeface="+mn-cs"/>
                        </a:rPr>
                        <a:t>Irrégularité des saisons des pluies et sécheresses prolongées</a:t>
                      </a:r>
                    </a:p>
                    <a:p>
                      <a:pPr marL="285750" lvl="0" indent="-285750">
                        <a:spcBef>
                          <a:spcPts val="600"/>
                        </a:spcBef>
                        <a:spcAft>
                          <a:spcPts val="600"/>
                        </a:spcAft>
                        <a:buFont typeface="Arial" panose="020B0604020202020204" pitchFamily="34" charset="0"/>
                        <a:buChar char="•"/>
                      </a:pPr>
                      <a:r>
                        <a:rPr lang="fr-FR" sz="2000" b="0" dirty="0">
                          <a:solidFill>
                            <a:schemeClr val="tx1"/>
                          </a:solidFill>
                          <a:effectLst/>
                          <a:latin typeface="Verdana"/>
                          <a:ea typeface="Verdana"/>
                          <a:cs typeface="+mn-cs"/>
                        </a:rPr>
                        <a:t>Certaines régions subissent des inondations dévastatrices</a:t>
                      </a:r>
                    </a:p>
                  </a:txBody>
                  <a:tcPr>
                    <a:solidFill>
                      <a:schemeClr val="bg1"/>
                    </a:solidFill>
                  </a:tcPr>
                </a:tc>
                <a:extLst>
                  <a:ext uri="{0D108BD9-81ED-4DB2-BD59-A6C34878D82A}">
                    <a16:rowId xmlns:a16="http://schemas.microsoft.com/office/drawing/2014/main" val="1106057850"/>
                  </a:ext>
                </a:extLst>
              </a:tr>
            </a:tbl>
          </a:graphicData>
        </a:graphic>
      </p:graphicFrame>
    </p:spTree>
    <p:extLst>
      <p:ext uri="{BB962C8B-B14F-4D97-AF65-F5344CB8AC3E}">
        <p14:creationId xmlns:p14="http://schemas.microsoft.com/office/powerpoint/2010/main" val="411962919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10.xml><?xml version="1.0" encoding="utf-8"?>
<p:tagLst xmlns:a="http://schemas.openxmlformats.org/drawingml/2006/main" xmlns:r="http://schemas.openxmlformats.org/officeDocument/2006/relationships" xmlns:p="http://schemas.openxmlformats.org/presentationml/2006/main">
  <p:tag name="NUM" val="1"/>
</p:tagLst>
</file>

<file path=ppt/tags/tag11.xml><?xml version="1.0" encoding="utf-8"?>
<p:tagLst xmlns:a="http://schemas.openxmlformats.org/drawingml/2006/main" xmlns:r="http://schemas.openxmlformats.org/officeDocument/2006/relationships" xmlns:p="http://schemas.openxmlformats.org/presentationml/2006/main">
  <p:tag name="NUM" val="2"/>
</p:tagLst>
</file>

<file path=ppt/tags/tag12.xml><?xml version="1.0" encoding="utf-8"?>
<p:tagLst xmlns:a="http://schemas.openxmlformats.org/drawingml/2006/main" xmlns:r="http://schemas.openxmlformats.org/officeDocument/2006/relationships" xmlns:p="http://schemas.openxmlformats.org/presentationml/2006/main">
  <p:tag name="NUM" val="1"/>
</p:tagLst>
</file>

<file path=ppt/tags/tag13.xml><?xml version="1.0" encoding="utf-8"?>
<p:tagLst xmlns:a="http://schemas.openxmlformats.org/drawingml/2006/main" xmlns:r="http://schemas.openxmlformats.org/officeDocument/2006/relationships" xmlns:p="http://schemas.openxmlformats.org/presentationml/2006/main">
  <p:tag name="NUM" val="2"/>
</p:tagLst>
</file>

<file path=ppt/tags/tag14.xml><?xml version="1.0" encoding="utf-8"?>
<p:tagLst xmlns:a="http://schemas.openxmlformats.org/drawingml/2006/main" xmlns:r="http://schemas.openxmlformats.org/officeDocument/2006/relationships" xmlns:p="http://schemas.openxmlformats.org/presentationml/2006/main">
  <p:tag name="NUM" val="1"/>
</p:tagLst>
</file>

<file path=ppt/tags/tag15.xml><?xml version="1.0" encoding="utf-8"?>
<p:tagLst xmlns:a="http://schemas.openxmlformats.org/drawingml/2006/main" xmlns:r="http://schemas.openxmlformats.org/officeDocument/2006/relationships" xmlns:p="http://schemas.openxmlformats.org/presentationml/2006/main">
  <p:tag name="NUM" val="2"/>
</p:tagLst>
</file>

<file path=ppt/tags/tag16.xml><?xml version="1.0" encoding="utf-8"?>
<p:tagLst xmlns:a="http://schemas.openxmlformats.org/drawingml/2006/main" xmlns:r="http://schemas.openxmlformats.org/officeDocument/2006/relationships" xmlns:p="http://schemas.openxmlformats.org/presentationml/2006/main">
  <p:tag name="NUM" val="1"/>
</p:tagLst>
</file>

<file path=ppt/tags/tag17.xml><?xml version="1.0" encoding="utf-8"?>
<p:tagLst xmlns:a="http://schemas.openxmlformats.org/drawingml/2006/main" xmlns:r="http://schemas.openxmlformats.org/officeDocument/2006/relationships" xmlns:p="http://schemas.openxmlformats.org/presentationml/2006/main">
  <p:tag name="NUM" val="2"/>
</p:tagLst>
</file>

<file path=ppt/tags/tag18.xml><?xml version="1.0" encoding="utf-8"?>
<p:tagLst xmlns:a="http://schemas.openxmlformats.org/drawingml/2006/main" xmlns:r="http://schemas.openxmlformats.org/officeDocument/2006/relationships" xmlns:p="http://schemas.openxmlformats.org/presentationml/2006/main">
  <p:tag name="NUM" val="1"/>
</p:tagLst>
</file>

<file path=ppt/tags/tag19.xml><?xml version="1.0" encoding="utf-8"?>
<p:tagLst xmlns:a="http://schemas.openxmlformats.org/drawingml/2006/main" xmlns:r="http://schemas.openxmlformats.org/officeDocument/2006/relationships" xmlns:p="http://schemas.openxmlformats.org/presentationml/2006/main">
  <p:tag name="NUM" val="2"/>
</p:tagLst>
</file>

<file path=ppt/tags/tag2.xml><?xml version="1.0" encoding="utf-8"?>
<p:tagLst xmlns:a="http://schemas.openxmlformats.org/drawingml/2006/main" xmlns:r="http://schemas.openxmlformats.org/officeDocument/2006/relationships" xmlns:p="http://schemas.openxmlformats.org/presentationml/2006/main">
  <p:tag name="NUM" val="1"/>
</p:tagLst>
</file>

<file path=ppt/tags/tag20.xml><?xml version="1.0" encoding="utf-8"?>
<p:tagLst xmlns:a="http://schemas.openxmlformats.org/drawingml/2006/main" xmlns:r="http://schemas.openxmlformats.org/officeDocument/2006/relationships" xmlns:p="http://schemas.openxmlformats.org/presentationml/2006/main">
  <p:tag name="NUM" val="1"/>
</p:tagLst>
</file>

<file path=ppt/tags/tag21.xml><?xml version="1.0" encoding="utf-8"?>
<p:tagLst xmlns:a="http://schemas.openxmlformats.org/drawingml/2006/main" xmlns:r="http://schemas.openxmlformats.org/officeDocument/2006/relationships" xmlns:p="http://schemas.openxmlformats.org/presentationml/2006/main">
  <p:tag name="NUM" val="2"/>
</p:tagLst>
</file>

<file path=ppt/tags/tag22.xml><?xml version="1.0" encoding="utf-8"?>
<p:tagLst xmlns:a="http://schemas.openxmlformats.org/drawingml/2006/main" xmlns:r="http://schemas.openxmlformats.org/officeDocument/2006/relationships" xmlns:p="http://schemas.openxmlformats.org/presentationml/2006/main">
  <p:tag name="NUM" val="3"/>
</p:tagLst>
</file>

<file path=ppt/tags/tag23.xml><?xml version="1.0" encoding="utf-8"?>
<p:tagLst xmlns:a="http://schemas.openxmlformats.org/drawingml/2006/main" xmlns:r="http://schemas.openxmlformats.org/officeDocument/2006/relationships" xmlns:p="http://schemas.openxmlformats.org/presentationml/2006/main">
  <p:tag name="NUM" val="4"/>
</p:tagLst>
</file>

<file path=ppt/tags/tag24.xml><?xml version="1.0" encoding="utf-8"?>
<p:tagLst xmlns:a="http://schemas.openxmlformats.org/drawingml/2006/main" xmlns:r="http://schemas.openxmlformats.org/officeDocument/2006/relationships" xmlns:p="http://schemas.openxmlformats.org/presentationml/2006/main">
  <p:tag name="NUM" val="5"/>
</p:tagLst>
</file>

<file path=ppt/tags/tag25.xml><?xml version="1.0" encoding="utf-8"?>
<p:tagLst xmlns:a="http://schemas.openxmlformats.org/drawingml/2006/main" xmlns:r="http://schemas.openxmlformats.org/officeDocument/2006/relationships" xmlns:p="http://schemas.openxmlformats.org/presentationml/2006/main">
  <p:tag name="NUM" val="6"/>
</p:tagLst>
</file>

<file path=ppt/tags/tag26.xml><?xml version="1.0" encoding="utf-8"?>
<p:tagLst xmlns:a="http://schemas.openxmlformats.org/drawingml/2006/main" xmlns:r="http://schemas.openxmlformats.org/officeDocument/2006/relationships" xmlns:p="http://schemas.openxmlformats.org/presentationml/2006/main">
  <p:tag name="NUM" val="7"/>
</p:tagLst>
</file>

<file path=ppt/tags/tag27.xml><?xml version="1.0" encoding="utf-8"?>
<p:tagLst xmlns:a="http://schemas.openxmlformats.org/drawingml/2006/main" xmlns:r="http://schemas.openxmlformats.org/officeDocument/2006/relationships" xmlns:p="http://schemas.openxmlformats.org/presentationml/2006/main">
  <p:tag name="NUM" val="8"/>
</p:tagLst>
</file>

<file path=ppt/tags/tag28.xml><?xml version="1.0" encoding="utf-8"?>
<p:tagLst xmlns:a="http://schemas.openxmlformats.org/drawingml/2006/main" xmlns:r="http://schemas.openxmlformats.org/officeDocument/2006/relationships" xmlns:p="http://schemas.openxmlformats.org/presentationml/2006/main">
  <p:tag name="NUM" val="9"/>
</p:tagLst>
</file>

<file path=ppt/tags/tag29.xml><?xml version="1.0" encoding="utf-8"?>
<p:tagLst xmlns:a="http://schemas.openxmlformats.org/drawingml/2006/main" xmlns:r="http://schemas.openxmlformats.org/officeDocument/2006/relationships" xmlns:p="http://schemas.openxmlformats.org/presentationml/2006/main">
  <p:tag name="NUM" val="1"/>
</p:tagLst>
</file>

<file path=ppt/tags/tag3.xml><?xml version="1.0" encoding="utf-8"?>
<p:tagLst xmlns:a="http://schemas.openxmlformats.org/drawingml/2006/main" xmlns:r="http://schemas.openxmlformats.org/officeDocument/2006/relationships" xmlns:p="http://schemas.openxmlformats.org/presentationml/2006/main">
  <p:tag name="NUM" val="1"/>
</p:tagLst>
</file>

<file path=ppt/tags/tag30.xml><?xml version="1.0" encoding="utf-8"?>
<p:tagLst xmlns:a="http://schemas.openxmlformats.org/drawingml/2006/main" xmlns:r="http://schemas.openxmlformats.org/officeDocument/2006/relationships" xmlns:p="http://schemas.openxmlformats.org/presentationml/2006/main">
  <p:tag name="NUM" val="2"/>
</p:tagLst>
</file>

<file path=ppt/tags/tag31.xml><?xml version="1.0" encoding="utf-8"?>
<p:tagLst xmlns:a="http://schemas.openxmlformats.org/drawingml/2006/main" xmlns:r="http://schemas.openxmlformats.org/officeDocument/2006/relationships" xmlns:p="http://schemas.openxmlformats.org/presentationml/2006/main">
  <p:tag name="NUM" val="3"/>
</p:tagLst>
</file>

<file path=ppt/tags/tag32.xml><?xml version="1.0" encoding="utf-8"?>
<p:tagLst xmlns:a="http://schemas.openxmlformats.org/drawingml/2006/main" xmlns:r="http://schemas.openxmlformats.org/officeDocument/2006/relationships" xmlns:p="http://schemas.openxmlformats.org/presentationml/2006/main">
  <p:tag name="NUM" val="1"/>
</p:tagLst>
</file>

<file path=ppt/tags/tag33.xml><?xml version="1.0" encoding="utf-8"?>
<p:tagLst xmlns:a="http://schemas.openxmlformats.org/drawingml/2006/main" xmlns:r="http://schemas.openxmlformats.org/officeDocument/2006/relationships" xmlns:p="http://schemas.openxmlformats.org/presentationml/2006/main">
  <p:tag name="NUM" val="2"/>
</p:tagLst>
</file>

<file path=ppt/tags/tag34.xml><?xml version="1.0" encoding="utf-8"?>
<p:tagLst xmlns:a="http://schemas.openxmlformats.org/drawingml/2006/main" xmlns:r="http://schemas.openxmlformats.org/officeDocument/2006/relationships" xmlns:p="http://schemas.openxmlformats.org/presentationml/2006/main">
  <p:tag name="NUM" val="3"/>
</p:tagLst>
</file>

<file path=ppt/tags/tag35.xml><?xml version="1.0" encoding="utf-8"?>
<p:tagLst xmlns:a="http://schemas.openxmlformats.org/drawingml/2006/main" xmlns:r="http://schemas.openxmlformats.org/officeDocument/2006/relationships" xmlns:p="http://schemas.openxmlformats.org/presentationml/2006/main">
  <p:tag name="NUM" val="4"/>
</p:tagLst>
</file>

<file path=ppt/tags/tag36.xml><?xml version="1.0" encoding="utf-8"?>
<p:tagLst xmlns:a="http://schemas.openxmlformats.org/drawingml/2006/main" xmlns:r="http://schemas.openxmlformats.org/officeDocument/2006/relationships" xmlns:p="http://schemas.openxmlformats.org/presentationml/2006/main">
  <p:tag name="NUM" val="1"/>
</p:tagLst>
</file>

<file path=ppt/tags/tag37.xml><?xml version="1.0" encoding="utf-8"?>
<p:tagLst xmlns:a="http://schemas.openxmlformats.org/drawingml/2006/main" xmlns:r="http://schemas.openxmlformats.org/officeDocument/2006/relationships" xmlns:p="http://schemas.openxmlformats.org/presentationml/2006/main">
  <p:tag name="NUM" val="2"/>
</p:tagLst>
</file>

<file path=ppt/tags/tag38.xml><?xml version="1.0" encoding="utf-8"?>
<p:tagLst xmlns:a="http://schemas.openxmlformats.org/drawingml/2006/main" xmlns:r="http://schemas.openxmlformats.org/officeDocument/2006/relationships" xmlns:p="http://schemas.openxmlformats.org/presentationml/2006/main">
  <p:tag name="NUM" val="3"/>
</p:tagLst>
</file>

<file path=ppt/tags/tag39.xml><?xml version="1.0" encoding="utf-8"?>
<p:tagLst xmlns:a="http://schemas.openxmlformats.org/drawingml/2006/main" xmlns:r="http://schemas.openxmlformats.org/officeDocument/2006/relationships" xmlns:p="http://schemas.openxmlformats.org/presentationml/2006/main">
  <p:tag name="NUM" val="1"/>
</p:tagLst>
</file>

<file path=ppt/tags/tag4.xml><?xml version="1.0" encoding="utf-8"?>
<p:tagLst xmlns:a="http://schemas.openxmlformats.org/drawingml/2006/main" xmlns:r="http://schemas.openxmlformats.org/officeDocument/2006/relationships" xmlns:p="http://schemas.openxmlformats.org/presentationml/2006/main">
  <p:tag name="NUM" val="1"/>
</p:tagLst>
</file>

<file path=ppt/tags/tag40.xml><?xml version="1.0" encoding="utf-8"?>
<p:tagLst xmlns:a="http://schemas.openxmlformats.org/drawingml/2006/main" xmlns:r="http://schemas.openxmlformats.org/officeDocument/2006/relationships" xmlns:p="http://schemas.openxmlformats.org/presentationml/2006/main">
  <p:tag name="NUM" val="2"/>
</p:tagLst>
</file>

<file path=ppt/tags/tag41.xml><?xml version="1.0" encoding="utf-8"?>
<p:tagLst xmlns:a="http://schemas.openxmlformats.org/drawingml/2006/main" xmlns:r="http://schemas.openxmlformats.org/officeDocument/2006/relationships" xmlns:p="http://schemas.openxmlformats.org/presentationml/2006/main">
  <p:tag name="NUM" val="3"/>
</p:tagLst>
</file>

<file path=ppt/tags/tag42.xml><?xml version="1.0" encoding="utf-8"?>
<p:tagLst xmlns:a="http://schemas.openxmlformats.org/drawingml/2006/main" xmlns:r="http://schemas.openxmlformats.org/officeDocument/2006/relationships" xmlns:p="http://schemas.openxmlformats.org/presentationml/2006/main">
  <p:tag name="NUM" val="1"/>
</p:tagLst>
</file>

<file path=ppt/tags/tag43.xml><?xml version="1.0" encoding="utf-8"?>
<p:tagLst xmlns:a="http://schemas.openxmlformats.org/drawingml/2006/main" xmlns:r="http://schemas.openxmlformats.org/officeDocument/2006/relationships" xmlns:p="http://schemas.openxmlformats.org/presentationml/2006/main">
  <p:tag name="NUM" val="2"/>
</p:tagLst>
</file>

<file path=ppt/tags/tag44.xml><?xml version="1.0" encoding="utf-8"?>
<p:tagLst xmlns:a="http://schemas.openxmlformats.org/drawingml/2006/main" xmlns:r="http://schemas.openxmlformats.org/officeDocument/2006/relationships" xmlns:p="http://schemas.openxmlformats.org/presentationml/2006/main">
  <p:tag name="NUM" val="3"/>
</p:tagLst>
</file>

<file path=ppt/tags/tag45.xml><?xml version="1.0" encoding="utf-8"?>
<p:tagLst xmlns:a="http://schemas.openxmlformats.org/drawingml/2006/main" xmlns:r="http://schemas.openxmlformats.org/officeDocument/2006/relationships" xmlns:p="http://schemas.openxmlformats.org/presentationml/2006/main">
  <p:tag name="NUM" val="1"/>
</p:tagLst>
</file>

<file path=ppt/tags/tag46.xml><?xml version="1.0" encoding="utf-8"?>
<p:tagLst xmlns:a="http://schemas.openxmlformats.org/drawingml/2006/main" xmlns:r="http://schemas.openxmlformats.org/officeDocument/2006/relationships" xmlns:p="http://schemas.openxmlformats.org/presentationml/2006/main">
  <p:tag name="NUM" val="2"/>
</p:tagLst>
</file>

<file path=ppt/tags/tag47.xml><?xml version="1.0" encoding="utf-8"?>
<p:tagLst xmlns:a="http://schemas.openxmlformats.org/drawingml/2006/main" xmlns:r="http://schemas.openxmlformats.org/officeDocument/2006/relationships" xmlns:p="http://schemas.openxmlformats.org/presentationml/2006/main">
  <p:tag name="NUM" val="1"/>
</p:tagLst>
</file>

<file path=ppt/tags/tag48.xml><?xml version="1.0" encoding="utf-8"?>
<p:tagLst xmlns:a="http://schemas.openxmlformats.org/drawingml/2006/main" xmlns:r="http://schemas.openxmlformats.org/officeDocument/2006/relationships" xmlns:p="http://schemas.openxmlformats.org/presentationml/2006/main">
  <p:tag name="NUM" val="2"/>
</p:tagLst>
</file>

<file path=ppt/tags/tag49.xml><?xml version="1.0" encoding="utf-8"?>
<p:tagLst xmlns:a="http://schemas.openxmlformats.org/drawingml/2006/main" xmlns:r="http://schemas.openxmlformats.org/officeDocument/2006/relationships" xmlns:p="http://schemas.openxmlformats.org/presentationml/2006/main">
  <p:tag name="NUM" val="3"/>
</p:tagLst>
</file>

<file path=ppt/tags/tag5.xml><?xml version="1.0" encoding="utf-8"?>
<p:tagLst xmlns:a="http://schemas.openxmlformats.org/drawingml/2006/main" xmlns:r="http://schemas.openxmlformats.org/officeDocument/2006/relationships" xmlns:p="http://schemas.openxmlformats.org/presentationml/2006/main">
  <p:tag name="NUM" val="1"/>
</p:tagLst>
</file>

<file path=ppt/tags/tag50.xml><?xml version="1.0" encoding="utf-8"?>
<p:tagLst xmlns:a="http://schemas.openxmlformats.org/drawingml/2006/main" xmlns:r="http://schemas.openxmlformats.org/officeDocument/2006/relationships" xmlns:p="http://schemas.openxmlformats.org/presentationml/2006/main">
  <p:tag name="NUM" val="1"/>
</p:tagLst>
</file>

<file path=ppt/tags/tag51.xml><?xml version="1.0" encoding="utf-8"?>
<p:tagLst xmlns:a="http://schemas.openxmlformats.org/drawingml/2006/main" xmlns:r="http://schemas.openxmlformats.org/officeDocument/2006/relationships" xmlns:p="http://schemas.openxmlformats.org/presentationml/2006/main">
  <p:tag name="NUM" val="1"/>
</p:tagLst>
</file>

<file path=ppt/tags/tag52.xml><?xml version="1.0" encoding="utf-8"?>
<p:tagLst xmlns:a="http://schemas.openxmlformats.org/drawingml/2006/main" xmlns:r="http://schemas.openxmlformats.org/officeDocument/2006/relationships" xmlns:p="http://schemas.openxmlformats.org/presentationml/2006/main">
  <p:tag name="NUM" val="2"/>
</p:tagLst>
</file>

<file path=ppt/tags/tag53.xml><?xml version="1.0" encoding="utf-8"?>
<p:tagLst xmlns:a="http://schemas.openxmlformats.org/drawingml/2006/main" xmlns:r="http://schemas.openxmlformats.org/officeDocument/2006/relationships" xmlns:p="http://schemas.openxmlformats.org/presentationml/2006/main">
  <p:tag name="NUM" val="1"/>
</p:tagLst>
</file>

<file path=ppt/tags/tag54.xml><?xml version="1.0" encoding="utf-8"?>
<p:tagLst xmlns:a="http://schemas.openxmlformats.org/drawingml/2006/main" xmlns:r="http://schemas.openxmlformats.org/officeDocument/2006/relationships" xmlns:p="http://schemas.openxmlformats.org/presentationml/2006/main">
  <p:tag name="NUM" val="2"/>
</p:tagLst>
</file>

<file path=ppt/tags/tag55.xml><?xml version="1.0" encoding="utf-8"?>
<p:tagLst xmlns:a="http://schemas.openxmlformats.org/drawingml/2006/main" xmlns:r="http://schemas.openxmlformats.org/officeDocument/2006/relationships" xmlns:p="http://schemas.openxmlformats.org/presentationml/2006/main">
  <p:tag name="NUM" val="1"/>
</p:tagLst>
</file>

<file path=ppt/tags/tag56.xml><?xml version="1.0" encoding="utf-8"?>
<p:tagLst xmlns:a="http://schemas.openxmlformats.org/drawingml/2006/main" xmlns:r="http://schemas.openxmlformats.org/officeDocument/2006/relationships" xmlns:p="http://schemas.openxmlformats.org/presentationml/2006/main">
  <p:tag name="NUM" val="2"/>
</p:tagLst>
</file>

<file path=ppt/tags/tag6.xml><?xml version="1.0" encoding="utf-8"?>
<p:tagLst xmlns:a="http://schemas.openxmlformats.org/drawingml/2006/main" xmlns:r="http://schemas.openxmlformats.org/officeDocument/2006/relationships" xmlns:p="http://schemas.openxmlformats.org/presentationml/2006/main">
  <p:tag name="NUM" val="2"/>
</p:tagLst>
</file>

<file path=ppt/tags/tag7.xml><?xml version="1.0" encoding="utf-8"?>
<p:tagLst xmlns:a="http://schemas.openxmlformats.org/drawingml/2006/main" xmlns:r="http://schemas.openxmlformats.org/officeDocument/2006/relationships" xmlns:p="http://schemas.openxmlformats.org/presentationml/2006/main">
  <p:tag name="NUM" val="1"/>
</p:tagLst>
</file>

<file path=ppt/tags/tag8.xml><?xml version="1.0" encoding="utf-8"?>
<p:tagLst xmlns:a="http://schemas.openxmlformats.org/drawingml/2006/main" xmlns:r="http://schemas.openxmlformats.org/officeDocument/2006/relationships" xmlns:p="http://schemas.openxmlformats.org/presentationml/2006/main">
  <p:tag name="NUM" val="2"/>
</p:tagLst>
</file>

<file path=ppt/tags/tag9.xml><?xml version="1.0" encoding="utf-8"?>
<p:tagLst xmlns:a="http://schemas.openxmlformats.org/drawingml/2006/main" xmlns:r="http://schemas.openxmlformats.org/officeDocument/2006/relationships" xmlns:p="http://schemas.openxmlformats.org/presentationml/2006/main">
  <p:tag name="NUM" val="3"/>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52591365DD56D4D8750E674CD62EF32" ma:contentTypeVersion="23" ma:contentTypeDescription="Create a new document." ma:contentTypeScope="" ma:versionID="cb13b2ccf3ff550db0c30d0bf35d4c0f">
  <xsd:schema xmlns:xsd="http://www.w3.org/2001/XMLSchema" xmlns:xs="http://www.w3.org/2001/XMLSchema" xmlns:p="http://schemas.microsoft.com/office/2006/metadata/properties" xmlns:ns2="ffaef953-2cda-4d9d-b070-85228d2d3b5f" xmlns:ns3="756f3f7a-cc20-4157-bc78-ddc9769d8db6" xmlns:ns4="985ec44e-1bab-4c0b-9df0-6ba128686fc9" targetNamespace="http://schemas.microsoft.com/office/2006/metadata/properties" ma:root="true" ma:fieldsID="86e953e7722f0059faeeaa7490a364c2" ns2:_="" ns3:_="" ns4:_="">
    <xsd:import namespace="ffaef953-2cda-4d9d-b070-85228d2d3b5f"/>
    <xsd:import namespace="756f3f7a-cc20-4157-bc78-ddc9769d8db6"/>
    <xsd:import namespace="985ec44e-1bab-4c0b-9df0-6ba128686fc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_x0023_"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2:_Flow_SignoffStatus" minOccurs="0"/>
                <xsd:element ref="ns2:MediaLengthInSeconds" minOccurs="0"/>
                <xsd:element ref="ns4:TaxCatchAll" minOccurs="0"/>
                <xsd:element ref="ns2:lcf76f155ced4ddcb4097134ff3c332f"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faef953-2cda-4d9d-b070-85228d2d3b5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_x0023_" ma:index="12" nillable="true" ma:displayName="#" ma:format="Dropdown" ma:internalName="_x0023_" ma:percentage="FALSE">
      <xsd:simpleType>
        <xsd:restriction base="dms:Number"/>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_Flow_SignoffStatus" ma:index="21" nillable="true" ma:displayName="Sign-off status" ma:internalName="Sign_x002d_off_x0020_status">
      <xsd:simpleType>
        <xsd:restriction base="dms:Text"/>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56f3f7a-cc20-4157-bc78-ddc9769d8db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85ec44e-1bab-4c0b-9df0-6ba128686fc9"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d48d4a9f-cfb2-42af-b391-1b84484739eb}" ma:internalName="TaxCatchAll" ma:showField="CatchAllData" ma:web="756f3f7a-cc20-4157-bc78-ddc9769d8db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faef953-2cda-4d9d-b070-85228d2d3b5f">
      <Terms xmlns="http://schemas.microsoft.com/office/infopath/2007/PartnerControls"/>
    </lcf76f155ced4ddcb4097134ff3c332f>
    <TaxCatchAll xmlns="985ec44e-1bab-4c0b-9df0-6ba128686fc9" xsi:nil="true"/>
    <SharedWithUsers xmlns="756f3f7a-cc20-4157-bc78-ddc9769d8db6">
      <UserInfo>
        <DisplayName/>
        <AccountId xsi:nil="true"/>
        <AccountType/>
      </UserInfo>
    </SharedWithUsers>
    <_Flow_SignoffStatus xmlns="ffaef953-2cda-4d9d-b070-85228d2d3b5f" xsi:nil="true"/>
    <_x0023_ xmlns="ffaef953-2cda-4d9d-b070-85228d2d3b5f" xsi:nil="true"/>
  </documentManagement>
</p:properties>
</file>

<file path=customXml/itemProps1.xml><?xml version="1.0" encoding="utf-8"?>
<ds:datastoreItem xmlns:ds="http://schemas.openxmlformats.org/officeDocument/2006/customXml" ds:itemID="{883906A3-39D1-4884-A96C-63D1043103C5}">
  <ds:schemaRefs>
    <ds:schemaRef ds:uri="http://schemas.microsoft.com/sharepoint/v3/contenttype/forms"/>
  </ds:schemaRefs>
</ds:datastoreItem>
</file>

<file path=customXml/itemProps2.xml><?xml version="1.0" encoding="utf-8"?>
<ds:datastoreItem xmlns:ds="http://schemas.openxmlformats.org/officeDocument/2006/customXml" ds:itemID="{E1FD92C6-C552-41C8-B329-E4F930E67798}"/>
</file>

<file path=customXml/itemProps3.xml><?xml version="1.0" encoding="utf-8"?>
<ds:datastoreItem xmlns:ds="http://schemas.openxmlformats.org/officeDocument/2006/customXml" ds:itemID="{60689EA7-CE69-4D4F-8F10-39209AC0F36C}">
  <ds:schemaRefs>
    <ds:schemaRef ds:uri="http://schemas.openxmlformats.org/package/2006/metadata/core-properties"/>
    <ds:schemaRef ds:uri="28943420-3cce-465e-a204-04bce5f1b343"/>
    <ds:schemaRef ds:uri="2286246c-fc21-4ee8-a407-068ba74e6317"/>
    <ds:schemaRef ds:uri="http://purl.org/dc/elements/1.1/"/>
    <ds:schemaRef ds:uri="http://purl.org/dc/terms/"/>
    <ds:schemaRef ds:uri="http://purl.org/dc/dcmitype/"/>
    <ds:schemaRef ds:uri="http://schemas.microsoft.com/office/infopath/2007/PartnerControls"/>
    <ds:schemaRef ds:uri="http://schemas.microsoft.com/office/2006/documentManagement/types"/>
    <ds:schemaRef ds:uri="http://www.w3.org/XML/1998/namespace"/>
    <ds:schemaRef ds:uri="http://schemas.microsoft.com/office/2006/metadata/properties"/>
    <ds:schemaRef ds:uri="ffaef953-2cda-4d9d-b070-85228d2d3b5f"/>
    <ds:schemaRef ds:uri="985ec44e-1bab-4c0b-9df0-6ba128686fc9"/>
    <ds:schemaRef ds:uri="756f3f7a-cc20-4157-bc78-ddc9769d8db6"/>
  </ds:schemaRefs>
</ds:datastoreItem>
</file>

<file path=docProps/app.xml><?xml version="1.0" encoding="utf-8"?>
<Properties xmlns="http://schemas.openxmlformats.org/officeDocument/2006/extended-properties" xmlns:vt="http://schemas.openxmlformats.org/officeDocument/2006/docPropsVTypes">
  <Template/>
  <TotalTime>0</TotalTime>
  <Words>1459</Words>
  <Application>Microsoft Office PowerPoint</Application>
  <PresentationFormat>Widescreen</PresentationFormat>
  <Paragraphs>139</Paragraphs>
  <Slides>23</Slides>
  <Notes>1</Notes>
  <HiddenSlides>0</HiddenSlides>
  <MMClips>3</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23</vt:i4>
      </vt:variant>
    </vt:vector>
  </HeadingPairs>
  <TitlesOfParts>
    <vt:vector size="29" baseType="lpstr">
      <vt:lpstr>Arial</vt:lpstr>
      <vt:lpstr>Calibri</vt:lpstr>
      <vt:lpstr>Century Gothic</vt:lpstr>
      <vt:lpstr>Symbol</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VOVF</dc:creator>
  <cp:lastModifiedBy>VOVF</cp:lastModifiedBy>
  <cp:revision>30</cp:revision>
  <dcterms:created xsi:type="dcterms:W3CDTF">2023-10-04T18:52:03Z</dcterms:created>
  <dcterms:modified xsi:type="dcterms:W3CDTF">2025-11-02T15:28:38Z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0x010100E52591365DD56D4D8750E674CD62EF32</vt:lpwstr>
  </property>
  <property fmtid="{D5CDD505-2E9C-101B-9397-08002B2CF9AE}" pid="3" name="MediaServiceImageTags">
    <vt:lpwstr/>
  </property>
  <property fmtid="{D5CDD505-2E9C-101B-9397-08002B2CF9AE}" pid="4" name="Order">
    <vt:r8>50217400</vt:r8>
  </property>
  <property fmtid="{D5CDD505-2E9C-101B-9397-08002B2CF9AE}" pid="5" name="xd_Signature">
    <vt:bool>false</vt:bool>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ies>
</file>